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charts/style2.xml" ContentType="application/vnd.ms-office.chart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charts/colors4.xml" ContentType="application/vnd.ms-office.chartcolorstyle+xml"/>
  <Override PartName="/ppt/charts/colors5.xml" ContentType="application/vnd.ms-office.chartcolor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charts/colors2.xml" ContentType="application/vnd.ms-office.chartcolorstyle+xml"/>
  <Override PartName="/ppt/charts/colors3.xml" ContentType="application/vnd.ms-office.chartcolorstyl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olors1.xml" ContentType="application/vnd.ms-office.chartcolorstyle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style5.xml" ContentType="application/vnd.ms-office.chart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charts/style4.xml" ContentType="application/vnd.ms-office.chartstyle+xml"/>
  <Override PartName="/ppt/charts/style3.xml" ContentType="application/vnd.ms-office.chartstyle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charts/style1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62" r:id="rId4"/>
    <p:sldId id="263" r:id="rId5"/>
    <p:sldId id="266" r:id="rId6"/>
    <p:sldId id="264" r:id="rId7"/>
    <p:sldId id="265" r:id="rId8"/>
    <p:sldId id="267" r:id="rId9"/>
    <p:sldId id="269" r:id="rId10"/>
    <p:sldId id="270" r:id="rId11"/>
    <p:sldId id="272" r:id="rId12"/>
    <p:sldId id="268" r:id="rId13"/>
    <p:sldId id="273" r:id="rId14"/>
    <p:sldId id="271" r:id="rId15"/>
    <p:sldId id="274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Раздел по умолчанию" id="{3AAAE7CC-1507-4C77-B1B8-03A26C0FE1B6}">
          <p14:sldIdLst>
            <p14:sldId id="256"/>
            <p14:sldId id="259"/>
            <p14:sldId id="262"/>
            <p14:sldId id="263"/>
            <p14:sldId id="266"/>
            <p14:sldId id="264"/>
            <p14:sldId id="265"/>
            <p14:sldId id="267"/>
            <p14:sldId id="269"/>
            <p14:sldId id="270"/>
            <p14:sldId id="272"/>
            <p14:sldId id="268"/>
            <p14:sldId id="273"/>
            <p14:sldId id="271"/>
            <p14:sldId id="274"/>
          </p14:sldIdLst>
        </p14:section>
        <p14:section name="Раздел без заголовка" id="{C798B98F-AB68-42BA-9CCD-9A3EC0C3762C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461700"/>
    <a:srgbClr val="542939"/>
    <a:srgbClr val="FF6D00"/>
    <a:srgbClr val="0D8697"/>
    <a:srgbClr val="C6247A"/>
    <a:srgbClr val="C52378"/>
    <a:srgbClr val="98124D"/>
    <a:srgbClr val="853E5B"/>
    <a:srgbClr val="F94900"/>
    <a:srgbClr val="613125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912" autoAdjust="0"/>
    <p:restoredTop sz="96433" autoAdjust="0"/>
  </p:normalViewPr>
  <p:slideViewPr>
    <p:cSldViewPr snapToGrid="0">
      <p:cViewPr varScale="1">
        <p:scale>
          <a:sx n="89" d="100"/>
          <a:sy n="89" d="100"/>
        </p:scale>
        <p:origin x="-978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package" Target="../embeddings/_____Microsoft_Office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uk-UA" dirty="0"/>
              <a:t>2021-2022</a:t>
            </a:r>
            <a:r>
              <a:rPr lang="uk-UA" baseline="0" dirty="0"/>
              <a:t> </a:t>
            </a:r>
            <a:r>
              <a:rPr lang="uk-UA" dirty="0" err="1"/>
              <a:t>н.р</a:t>
            </a:r>
            <a:r>
              <a:rPr lang="uk-UA" dirty="0"/>
              <a:t>.</a:t>
            </a:r>
          </a:p>
        </c:rich>
      </c:tx>
      <c:layout>
        <c:manualLayout>
          <c:xMode val="edge"/>
          <c:yMode val="edge"/>
          <c:x val="0.35475301852282515"/>
          <c:y val="0"/>
        </c:manualLayout>
      </c:layout>
      <c:spPr>
        <a:noFill/>
        <a:ln>
          <a:noFill/>
        </a:ln>
        <a:effectLst/>
      </c:spPr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9C0-4E56-B636-2AFF044FDB38}"/>
              </c:ext>
            </c:extLst>
          </c:dPt>
          <c:dPt>
            <c:idx val="1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9C0-4E56-B636-2AFF044FDB38}"/>
              </c:ext>
            </c:extLst>
          </c:dPt>
          <c:dPt>
            <c:idx val="2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D9C0-4E56-B636-2AFF044FDB38}"/>
              </c:ext>
            </c:extLst>
          </c:dPt>
          <c:dPt>
            <c:idx val="3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D9C0-4E56-B636-2AFF044FDB38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Percent val="1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3"/>
                <c:pt idx="0">
                  <c:v>Група 112 дітей</c:v>
                </c:pt>
                <c:pt idx="1">
                  <c:v>Консультпункт 23 дитини</c:v>
                </c:pt>
                <c:pt idx="2">
                  <c:v>соц.патронат 21 дитина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112</c:v>
                </c:pt>
                <c:pt idx="1">
                  <c:v>23</c:v>
                </c:pt>
                <c:pt idx="2">
                  <c:v>21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331-4C4D-BBFB-E33D0BCAE885}"/>
            </c:ext>
          </c:extLst>
        </c:ser>
        <c:dLbls>
          <c:showPercent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egendEntry>
        <c:idx val="3"/>
        <c:delete val="1"/>
      </c:legendEntry>
      <c:layout>
        <c:manualLayout>
          <c:xMode val="edge"/>
          <c:yMode val="edge"/>
          <c:x val="0.6730936951999047"/>
          <c:y val="0.33420262347238211"/>
          <c:w val="0.30774866279910251"/>
          <c:h val="0.28837353882934053"/>
        </c:manualLayout>
      </c:layout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uk-UA" dirty="0"/>
              <a:t>2020-2021</a:t>
            </a:r>
            <a:r>
              <a:rPr lang="uk-UA" baseline="0" dirty="0"/>
              <a:t> </a:t>
            </a:r>
            <a:r>
              <a:rPr lang="uk-UA" dirty="0" err="1"/>
              <a:t>н.р</a:t>
            </a:r>
            <a:r>
              <a:rPr lang="uk-UA" dirty="0"/>
              <a:t>.</a:t>
            </a:r>
            <a:endParaRPr lang="ru-RU" dirty="0"/>
          </a:p>
        </c:rich>
      </c:tx>
      <c:layout>
        <c:manualLayout>
          <c:xMode val="edge"/>
          <c:yMode val="edge"/>
          <c:x val="0.34198125718882977"/>
          <c:y val="0"/>
        </c:manualLayout>
      </c:layout>
      <c:spPr>
        <a:noFill/>
        <a:ln>
          <a:noFill/>
        </a:ln>
        <a:effectLst/>
      </c:spPr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F5F0-4FC3-80EF-8CD660F2E1CF}"/>
              </c:ext>
            </c:extLst>
          </c:dPt>
          <c:dPt>
            <c:idx val="1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F5F0-4FC3-80EF-8CD660F2E1CF}"/>
              </c:ext>
            </c:extLst>
          </c:dPt>
          <c:dPt>
            <c:idx val="2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F5F0-4FC3-80EF-8CD660F2E1CF}"/>
              </c:ext>
            </c:extLst>
          </c:dPt>
          <c:dPt>
            <c:idx val="3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F5F0-4FC3-80EF-8CD660F2E1CF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Percent val="1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3"/>
                <c:pt idx="0">
                  <c:v>Група 116 дітей</c:v>
                </c:pt>
                <c:pt idx="1">
                  <c:v>Консультпункт 24 дітей</c:v>
                </c:pt>
                <c:pt idx="2">
                  <c:v>Соц.патронат 20 дітей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116</c:v>
                </c:pt>
                <c:pt idx="1">
                  <c:v>24</c:v>
                </c:pt>
                <c:pt idx="2">
                  <c:v>20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F5F0-4FC3-80EF-8CD660F2E1CF}"/>
            </c:ext>
          </c:extLst>
        </c:ser>
        <c:dLbls>
          <c:showPercent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egendEntry>
        <c:idx val="3"/>
        <c:delete val="1"/>
      </c:legendEntry>
      <c:layout>
        <c:manualLayout>
          <c:xMode val="edge"/>
          <c:yMode val="edge"/>
          <c:x val="0.66351487419940802"/>
          <c:y val="0.31907705445224704"/>
          <c:w val="0.31732748379959913"/>
          <c:h val="0.3034991078494757"/>
        </c:manualLayout>
      </c:layout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uk-UA" sz="3200" b="1" cap="none" spc="0" dirty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Кількість</a:t>
            </a:r>
            <a:r>
              <a:rPr lang="uk-UA" sz="3200" b="1" cap="none" spc="0" baseline="0" dirty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занять</a:t>
            </a:r>
            <a:endParaRPr lang="ru-RU" sz="3200" b="1" cap="none" spc="0" dirty="0">
              <a:ln w="95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layout>
        <c:manualLayout>
          <c:xMode val="edge"/>
          <c:yMode val="edge"/>
          <c:x val="2.3038597706612316E-3"/>
          <c:y val="0"/>
        </c:manualLayout>
      </c:layout>
      <c:spPr>
        <a:noFill/>
        <a:ln>
          <a:noFill/>
        </a:ln>
        <a:effectLst/>
      </c:spPr>
    </c:title>
    <c:view3D>
      <c:depthPercent val="100"/>
      <c:rAngAx val="1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30428091985226313"/>
          <c:y val="0.12199672504654473"/>
          <c:w val="0.69546482988895542"/>
          <c:h val="0.81122751166378981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індивідуальні заняття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2"/>
                <c:pt idx="0">
                  <c:v>2020-2021</c:v>
                </c:pt>
                <c:pt idx="1">
                  <c:v>2021-2022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2378</c:v>
                </c:pt>
                <c:pt idx="1">
                  <c:v>1591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BB0-412A-9629-9026B52DC4E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підгрупові заняття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2"/>
                <c:pt idx="0">
                  <c:v>2020-2021</c:v>
                </c:pt>
                <c:pt idx="1">
                  <c:v>2021-2022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103</c:v>
                </c:pt>
                <c:pt idx="1">
                  <c:v>53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BB0-412A-9629-9026B52DC4EA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консульпункт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2"/>
                <c:pt idx="0">
                  <c:v>2020-2021</c:v>
                </c:pt>
                <c:pt idx="1">
                  <c:v>2021-2022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217</c:v>
                </c:pt>
                <c:pt idx="1">
                  <c:v>80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8BB0-412A-9629-9026B52DC4EA}"/>
            </c:ext>
          </c:extLst>
        </c:ser>
        <c:dLbls>
          <c:showVal val="1"/>
        </c:dLbls>
        <c:shape val="box"/>
        <c:axId val="88604672"/>
        <c:axId val="88606208"/>
        <c:axId val="0"/>
      </c:bar3DChart>
      <c:catAx>
        <c:axId val="88604672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8606208"/>
        <c:crosses val="autoZero"/>
        <c:auto val="1"/>
        <c:lblAlgn val="ctr"/>
        <c:lblOffset val="100"/>
      </c:catAx>
      <c:valAx>
        <c:axId val="88606208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86046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6.806858413317278E-4"/>
          <c:y val="0.85490257587092522"/>
          <c:w val="0.20646127944771811"/>
          <c:h val="0.13350426697702758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uk-UA" dirty="0"/>
              <a:t>2021-2022</a:t>
            </a:r>
            <a:r>
              <a:rPr lang="uk-UA" baseline="0" dirty="0"/>
              <a:t> </a:t>
            </a:r>
            <a:r>
              <a:rPr lang="uk-UA" dirty="0" err="1"/>
              <a:t>н.р</a:t>
            </a:r>
            <a:r>
              <a:rPr lang="uk-UA" dirty="0"/>
              <a:t>.</a:t>
            </a:r>
            <a:endParaRPr lang="ru-RU" dirty="0"/>
          </a:p>
        </c:rich>
      </c:tx>
      <c:layout>
        <c:manualLayout>
          <c:xMode val="edge"/>
          <c:yMode val="edge"/>
          <c:x val="0.3599230686870466"/>
          <c:y val="1.4576450806391448E-2"/>
        </c:manualLayout>
      </c:layout>
      <c:spPr>
        <a:noFill/>
        <a:ln>
          <a:noFill/>
        </a:ln>
        <a:effectLst/>
      </c:spPr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A72C-49C2-B9DE-753C0EE2FAA7}"/>
              </c:ext>
            </c:extLst>
          </c:dPt>
          <c:dPt>
            <c:idx val="1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A72C-49C2-B9DE-753C0EE2FAA7}"/>
              </c:ext>
            </c:extLst>
          </c:dPt>
          <c:dPt>
            <c:idx val="2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A72C-49C2-B9DE-753C0EE2FAA7}"/>
              </c:ext>
            </c:extLst>
          </c:dPt>
          <c:dPt>
            <c:idx val="3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A72C-49C2-B9DE-753C0EE2FAA7}"/>
              </c:ext>
            </c:extLst>
          </c:dPt>
          <c:dPt>
            <c:idx val="4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A72C-49C2-B9DE-753C0EE2FAA7}"/>
              </c:ext>
            </c:extLst>
          </c:dPt>
          <c:dPt>
            <c:idx val="5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A72C-49C2-B9DE-753C0EE2FAA7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Percent val="1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ЗНМ І рівня</c:v>
                </c:pt>
                <c:pt idx="1">
                  <c:v>ЗНМ ІІ рівня</c:v>
                </c:pt>
                <c:pt idx="2">
                  <c:v>ЗНМ ІІІрівня</c:v>
                </c:pt>
                <c:pt idx="3">
                  <c:v>ЗМР</c:v>
                </c:pt>
                <c:pt idx="4">
                  <c:v>СНМ</c:v>
                </c:pt>
                <c:pt idx="5">
                  <c:v>ФФНМ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53</c:v>
                </c:pt>
                <c:pt idx="1">
                  <c:v>35</c:v>
                </c:pt>
                <c:pt idx="2">
                  <c:v>11</c:v>
                </c:pt>
                <c:pt idx="3">
                  <c:v>2</c:v>
                </c:pt>
                <c:pt idx="4">
                  <c:v>0</c:v>
                </c:pt>
                <c:pt idx="5">
                  <c:v>11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315-4719-BFF3-1652B4E61709}"/>
            </c:ext>
          </c:extLst>
        </c:ser>
        <c:dLbls>
          <c:showPercent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uk-UA" dirty="0"/>
              <a:t>2020-2021</a:t>
            </a:r>
            <a:r>
              <a:rPr lang="uk-UA" baseline="0" dirty="0"/>
              <a:t> </a:t>
            </a:r>
            <a:r>
              <a:rPr lang="uk-UA" dirty="0" err="1"/>
              <a:t>н.р</a:t>
            </a:r>
            <a:r>
              <a:rPr lang="uk-UA" dirty="0"/>
              <a:t>.</a:t>
            </a:r>
            <a:endParaRPr lang="ru-RU" dirty="0"/>
          </a:p>
        </c:rich>
      </c:tx>
      <c:layout>
        <c:manualLayout>
          <c:xMode val="edge"/>
          <c:yMode val="edge"/>
          <c:x val="0.3599230686870466"/>
          <c:y val="1.4576450806391448E-2"/>
        </c:manualLayout>
      </c:layout>
      <c:spPr>
        <a:noFill/>
        <a:ln>
          <a:noFill/>
        </a:ln>
        <a:effectLst/>
      </c:spPr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3A2F-4B9F-A3FE-77139407FCC3}"/>
              </c:ext>
            </c:extLst>
          </c:dPt>
          <c:dPt>
            <c:idx val="1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3A2F-4B9F-A3FE-77139407FCC3}"/>
              </c:ext>
            </c:extLst>
          </c:dPt>
          <c:dPt>
            <c:idx val="2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3A2F-4B9F-A3FE-77139407FCC3}"/>
              </c:ext>
            </c:extLst>
          </c:dPt>
          <c:dPt>
            <c:idx val="3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3A2F-4B9F-A3FE-77139407FCC3}"/>
              </c:ext>
            </c:extLst>
          </c:dPt>
          <c:dPt>
            <c:idx val="4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3A2F-4B9F-A3FE-77139407FCC3}"/>
              </c:ext>
            </c:extLst>
          </c:dPt>
          <c:dPt>
            <c:idx val="5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3A2F-4B9F-A3FE-77139407FCC3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Percent val="1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ЗНМ І рівня</c:v>
                </c:pt>
                <c:pt idx="1">
                  <c:v>ЗНМ ІІ рівня</c:v>
                </c:pt>
                <c:pt idx="2">
                  <c:v>ЗНМ ІІІрівня</c:v>
                </c:pt>
                <c:pt idx="3">
                  <c:v>ЗМР</c:v>
                </c:pt>
                <c:pt idx="4">
                  <c:v>СНМ</c:v>
                </c:pt>
                <c:pt idx="5">
                  <c:v>ФФНМ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37</c:v>
                </c:pt>
                <c:pt idx="1">
                  <c:v>42</c:v>
                </c:pt>
                <c:pt idx="2">
                  <c:v>4</c:v>
                </c:pt>
                <c:pt idx="3">
                  <c:v>2</c:v>
                </c:pt>
                <c:pt idx="4">
                  <c:v>1</c:v>
                </c:pt>
                <c:pt idx="5">
                  <c:v>14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3A2F-4B9F-A3FE-77139407FCC3}"/>
            </c:ext>
          </c:extLst>
        </c:ser>
        <c:dLbls>
          <c:showPercent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01.01.2008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01.01.2008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01.01.2008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01.01.2008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01.01.2008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01.01.2008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01.01.2008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01.01.2008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01.01.2008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01.01.2008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01.01.2008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389A218-1BD9-44B7-AD25-60C2204205A7}" type="datetimeFigureOut">
              <a:rPr lang="ru-RU" smtClean="0"/>
              <a:pPr/>
              <a:t>01.01.2008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75000"/>
              </a:schemeClr>
            </a:gs>
            <a:gs pos="85000">
              <a:schemeClr val="accent2">
                <a:lumMod val="60000"/>
                <a:lumOff val="40000"/>
              </a:schemeClr>
            </a:gs>
            <a:gs pos="25000">
              <a:schemeClr val="accent2">
                <a:lumMod val="60000"/>
                <a:lumOff val="40000"/>
              </a:schemeClr>
            </a:gs>
            <a:gs pos="100000">
              <a:schemeClr val="accent2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57200" y="1194099"/>
            <a:ext cx="8151962" cy="32626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5400" b="1" dirty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Звіт</a:t>
            </a:r>
            <a:r>
              <a:rPr lang="uk-UA" sz="5400" b="1" dirty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uk-UA" sz="5400" b="1" dirty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логопедичної</a:t>
            </a:r>
            <a:r>
              <a:rPr lang="uk-UA" sz="5400" b="1" dirty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uk-UA" sz="5400" b="1" dirty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служби </a:t>
            </a:r>
          </a:p>
          <a:p>
            <a:pPr algn="ctr"/>
            <a:r>
              <a:rPr lang="uk-UA" sz="4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ЗДО</a:t>
            </a:r>
            <a:r>
              <a:rPr lang="uk-UA" sz="4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uk-UA" sz="4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«Центр</a:t>
            </a:r>
            <a:r>
              <a:rPr lang="uk-UA" sz="4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uk-UA" sz="4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Пагінець»</a:t>
            </a:r>
          </a:p>
          <a:p>
            <a:pPr algn="ctr"/>
            <a:endParaRPr lang="uk-UA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algn="ctr"/>
            <a:r>
              <a:rPr lang="uk-UA" sz="3200" b="1" dirty="0">
                <a:ln w="1016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за 2021-2022 </a:t>
            </a:r>
            <a:r>
              <a:rPr lang="uk-UA" sz="3200" b="1" dirty="0" err="1">
                <a:ln w="1016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н.р</a:t>
            </a:r>
            <a:r>
              <a:rPr lang="uk-UA" sz="3200" b="1" dirty="0">
                <a:ln w="1016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.</a:t>
            </a:r>
            <a:endParaRPr lang="ru-RU" sz="3200" b="1" dirty="0">
              <a:ln w="10160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181601" y="4442908"/>
            <a:ext cx="3695786" cy="209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Підготували</a:t>
            </a:r>
            <a:r>
              <a:rPr lang="uk-UA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endParaRPr lang="uk-UA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algn="just"/>
            <a:r>
              <a:rPr lang="uk-UA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вчителі-логопеди:</a:t>
            </a:r>
          </a:p>
          <a:p>
            <a:pPr algn="just"/>
            <a:r>
              <a:rPr lang="uk-UA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І. </a:t>
            </a:r>
            <a:r>
              <a:rPr lang="uk-UA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Пилипей</a:t>
            </a:r>
            <a:r>
              <a:rPr lang="uk-UA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, </a:t>
            </a:r>
            <a:endParaRPr lang="uk-UA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algn="just"/>
            <a:r>
              <a:rPr lang="uk-UA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І. </a:t>
            </a:r>
            <a:r>
              <a:rPr lang="uk-UA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Губеня</a:t>
            </a:r>
            <a:r>
              <a:rPr lang="uk-UA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, Л. Гордійчук, </a:t>
            </a:r>
            <a:endParaRPr lang="uk-UA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uk-UA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О. Севастьянова, О. </a:t>
            </a:r>
            <a:r>
              <a:rPr lang="uk-UA" dirty="0" err="1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Царук</a:t>
            </a:r>
            <a:r>
              <a:rPr lang="uk-UA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,</a:t>
            </a:r>
            <a:endParaRPr lang="ru-RU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algn="just"/>
            <a:r>
              <a:rPr lang="uk-UA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вчитель-дефектолог </a:t>
            </a:r>
          </a:p>
          <a:p>
            <a:pPr algn="just"/>
            <a:r>
              <a:rPr lang="uk-UA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Ю. Конончук</a:t>
            </a:r>
            <a:endParaRPr lang="ru-RU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526660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75000"/>
              </a:schemeClr>
            </a:gs>
            <a:gs pos="12000">
              <a:schemeClr val="accent2">
                <a:lumMod val="60000"/>
                <a:lumOff val="40000"/>
              </a:schemeClr>
            </a:gs>
            <a:gs pos="68000">
              <a:schemeClr val="accent2">
                <a:lumMod val="60000"/>
                <a:lumOff val="40000"/>
              </a:schemeClr>
            </a:gs>
            <a:gs pos="100000">
              <a:schemeClr val="accent2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0144" y="414528"/>
            <a:ext cx="8461248" cy="5961888"/>
          </a:xfrm>
        </p:spPr>
        <p:txBody>
          <a:bodyPr>
            <a:normAutofit/>
          </a:bodyPr>
          <a:lstStyle/>
          <a:p>
            <a:pPr algn="just"/>
            <a:r>
              <a:rPr lang="uk-UA" sz="2400" b="1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         У 2021-2022 навчальному році вчитель-логопед Ірина </a:t>
            </a:r>
            <a:r>
              <a:rPr lang="uk-UA" sz="2400" b="1" dirty="0" err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Губеня</a:t>
            </a:r>
            <a:r>
              <a:rPr lang="uk-UA" sz="2400" b="1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розпочала роботу над оформленням власного досвіду з розвитку зв</a:t>
            </a:r>
            <a:r>
              <a:rPr lang="en-US" sz="2400" b="1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’</a:t>
            </a:r>
            <a:r>
              <a:rPr lang="uk-UA" sz="2400" b="1" dirty="0" err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язного</a:t>
            </a:r>
            <a:r>
              <a:rPr lang="uk-UA" sz="2400" b="1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мовлення у дошкільників із ЗНМ (вивчення досвіду, підбір наочності, оформлення посібників). </a:t>
            </a:r>
            <a:br>
              <a:rPr lang="uk-UA" sz="2400" b="1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</a:br>
            <a:r>
              <a:rPr lang="uk-UA" sz="2400" b="1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         Вчитель-логопед Олена Севастьянова  протягом року працювала над проблемним питанням «Доцільність використання </a:t>
            </a:r>
            <a:r>
              <a:rPr lang="uk-UA" sz="2400" b="1" dirty="0" err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нейроігор</a:t>
            </a:r>
            <a:r>
              <a:rPr lang="uk-UA" sz="2400" b="1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в логопедичній роботі з дітьми з тяжкими порушеннями мовлення». Написала і опублікувала статтю «</a:t>
            </a:r>
            <a:r>
              <a:rPr lang="uk-UA" sz="2400" b="1" dirty="0" err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Нейроігри</a:t>
            </a:r>
            <a:r>
              <a:rPr lang="uk-UA" sz="2400" b="1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в логопедичній роботі з дітьми з тяжкими порушеннями мовлення», у даній роботі було визначено мету проведення </a:t>
            </a:r>
            <a:r>
              <a:rPr lang="uk-UA" sz="2400" b="1" dirty="0" err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нейроігор</a:t>
            </a:r>
            <a:r>
              <a:rPr lang="uk-UA" sz="2400" b="1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у комплексній корекційній роботі з дітьми з тяжкими порушеннями мовлення, обумовлено доцільність їх використання на логопедичних заняттях.</a:t>
            </a:r>
            <a:br>
              <a:rPr lang="uk-UA" sz="2400" b="1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</a:br>
            <a:endParaRPr lang="ru-RU" sz="2400" b="1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012528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75000"/>
              </a:schemeClr>
            </a:gs>
            <a:gs pos="12000">
              <a:schemeClr val="accent2">
                <a:lumMod val="60000"/>
                <a:lumOff val="40000"/>
              </a:schemeClr>
            </a:gs>
            <a:gs pos="68000">
              <a:schemeClr val="accent2">
                <a:lumMod val="60000"/>
                <a:lumOff val="40000"/>
              </a:schemeClr>
            </a:gs>
            <a:gs pos="100000">
              <a:schemeClr val="accent2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264" y="60960"/>
            <a:ext cx="8692896" cy="6376416"/>
          </a:xfrm>
        </p:spPr>
        <p:txBody>
          <a:bodyPr>
            <a:normAutofit/>
          </a:bodyPr>
          <a:lstStyle/>
          <a:p>
            <a:pPr algn="just"/>
            <a:r>
              <a:rPr lang="uk-UA" sz="2400" b="1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          Вчителі-логопеди ЗДО «Центр Пагінець» почали впроваджувати в корекційній роботі інноваційну технологію «</a:t>
            </a:r>
            <a:r>
              <a:rPr lang="uk-UA" sz="2400" b="1" dirty="0" err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Біоенергопластика</a:t>
            </a:r>
            <a:r>
              <a:rPr lang="uk-UA" sz="2400" b="1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», адже доведено, що рухи тіла, спільні рухи рук та апарату артикуляції, якщо вони плавні, пластичні вільні, допомагають активізувати природний розподіл </a:t>
            </a:r>
            <a:r>
              <a:rPr lang="uk-UA" sz="2400" b="1" dirty="0" err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біоенергії</a:t>
            </a:r>
            <a:r>
              <a:rPr lang="uk-UA" sz="2400" b="1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в організмі. Це сприятливо впливає  на активізацію мовленнєвої та інтелектуальної діяльності дітей, розвиває координацію рухів і дрібну моторику.</a:t>
            </a:r>
            <a:br>
              <a:rPr lang="uk-UA" sz="2400" b="1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</a:br>
            <a:r>
              <a:rPr lang="uk-UA" sz="2400" b="1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          Також проводять роботу по запуску мовлення через нейропсихологічний підхід.</a:t>
            </a:r>
            <a:br>
              <a:rPr lang="uk-UA" sz="2400" b="1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</a:br>
            <a:r>
              <a:rPr lang="uk-UA" sz="2400" b="1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          Оскільки, вчитель-дефектолог Юлія Конончук працює переважно з немовленнєвими дітьми, тому робота по запуску мовлення відбувається через взаємодію сенсорних систем (дотикової, слухової, зорової </a:t>
            </a:r>
            <a:r>
              <a:rPr lang="uk-UA" sz="2400" b="1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тощо</a:t>
            </a:r>
            <a:r>
              <a:rPr lang="uk-UA" sz="2400" b="1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). Вона активно </a:t>
            </a:r>
            <a:r>
              <a:rPr lang="uk-UA" sz="2400" b="1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використовує у своїй роботі елементи сенсорної інтеграції.</a:t>
            </a:r>
            <a:endParaRPr lang="ru-RU" sz="2400" b="1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627392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75000"/>
              </a:schemeClr>
            </a:gs>
            <a:gs pos="12000">
              <a:schemeClr val="accent2">
                <a:lumMod val="60000"/>
                <a:lumOff val="40000"/>
              </a:schemeClr>
            </a:gs>
            <a:gs pos="68000">
              <a:schemeClr val="accent2">
                <a:lumMod val="60000"/>
                <a:lumOff val="40000"/>
              </a:schemeClr>
            </a:gs>
            <a:gs pos="100000">
              <a:schemeClr val="accent2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94944" y="1796528"/>
            <a:ext cx="7912608" cy="5061472"/>
          </a:xfrm>
        </p:spPr>
        <p:txBody>
          <a:bodyPr>
            <a:normAutofit fontScale="40000" lnSpcReduction="20000"/>
          </a:bodyPr>
          <a:lstStyle/>
          <a:p>
            <a:pPr marL="0" lvl="0" indent="0" algn="just">
              <a:buNone/>
            </a:pPr>
            <a:endParaRPr lang="ru-RU" b="1" dirty="0"/>
          </a:p>
          <a:p>
            <a:pPr lvl="0" algn="just"/>
            <a:r>
              <a:rPr lang="uk-UA" sz="5800" b="1" dirty="0"/>
              <a:t>       </a:t>
            </a:r>
            <a:r>
              <a:rPr lang="uk-UA" sz="5800" b="1" dirty="0" err="1"/>
              <a:t>Несистематичність</a:t>
            </a:r>
            <a:r>
              <a:rPr lang="uk-UA" sz="5800" b="1" dirty="0"/>
              <a:t> відвідування закладу дітьми, що негативно позначається на динаміці мовленнєвого розвитку.</a:t>
            </a:r>
            <a:endParaRPr lang="ru-RU" sz="5800" b="1" dirty="0"/>
          </a:p>
          <a:p>
            <a:pPr lvl="0" algn="just"/>
            <a:r>
              <a:rPr lang="uk-UA" sz="5800" b="1" dirty="0"/>
              <a:t>       Несвоєчасно розпочата корекційна робота (після 5 років) у зв’язку з пізнім приходом дітей у заклад.</a:t>
            </a:r>
            <a:endParaRPr lang="ru-RU" sz="5800" b="1" dirty="0"/>
          </a:p>
          <a:p>
            <a:pPr lvl="0" algn="just"/>
            <a:r>
              <a:rPr lang="uk-UA" sz="5800" b="1" dirty="0"/>
              <a:t>       Низька активність  та інфантильність батьків у корекційному процесі.</a:t>
            </a:r>
          </a:p>
          <a:p>
            <a:pPr lvl="0" algn="just"/>
            <a:r>
              <a:rPr lang="uk-UA" sz="5800" b="1" dirty="0"/>
              <a:t>       У зв</a:t>
            </a:r>
            <a:r>
              <a:rPr lang="en-US" sz="5800" b="1" dirty="0"/>
              <a:t>’</a:t>
            </a:r>
            <a:r>
              <a:rPr lang="uk-UA" sz="5800" b="1" dirty="0" err="1"/>
              <a:t>язку</a:t>
            </a:r>
            <a:r>
              <a:rPr lang="uk-UA" sz="5800" b="1" dirty="0"/>
              <a:t> з військовим станом  було складно налагодити </a:t>
            </a:r>
            <a:r>
              <a:rPr lang="uk-UA" sz="5800" b="1" dirty="0" err="1"/>
              <a:t>взаємозв</a:t>
            </a:r>
            <a:r>
              <a:rPr lang="en-US" sz="5800" b="1" dirty="0"/>
              <a:t>’</a:t>
            </a:r>
            <a:r>
              <a:rPr lang="uk-UA" sz="5800" b="1" dirty="0" err="1"/>
              <a:t>язок</a:t>
            </a:r>
            <a:r>
              <a:rPr lang="uk-UA" sz="5800" b="1" dirty="0"/>
              <a:t> з батьками (деякі виїхали за межі країни, інші у селах, де не має можливості  виходити на зв</a:t>
            </a:r>
            <a:r>
              <a:rPr lang="en-US" sz="5800" b="1" dirty="0"/>
              <a:t>’</a:t>
            </a:r>
            <a:r>
              <a:rPr lang="uk-UA" sz="5800" b="1" dirty="0" err="1"/>
              <a:t>язок</a:t>
            </a:r>
            <a:r>
              <a:rPr lang="uk-UA" sz="5800" b="1" dirty="0"/>
              <a:t> через інтернет-ресурси), що обумовило перерву у корекційній роботі.  </a:t>
            </a:r>
          </a:p>
          <a:p>
            <a:pPr lvl="0" algn="just"/>
            <a:endParaRPr lang="uk-UA" sz="5800" b="1" dirty="0"/>
          </a:p>
          <a:p>
            <a:pPr lvl="0" algn="just"/>
            <a:endParaRPr lang="ru-RU" sz="5800" b="1" dirty="0"/>
          </a:p>
          <a:p>
            <a:endParaRPr lang="ru-RU" sz="5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664865"/>
            <a:ext cx="7886700" cy="1054207"/>
          </a:xfrm>
        </p:spPr>
        <p:txBody>
          <a:bodyPr>
            <a:noAutofit/>
          </a:bodyPr>
          <a:lstStyle/>
          <a:p>
            <a:pPr algn="ctr"/>
            <a:r>
              <a:rPr lang="uk-UA" sz="3200" b="1" dirty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Недоліки у роботі </a:t>
            </a:r>
            <a:br>
              <a:rPr lang="uk-UA" sz="3200" b="1" dirty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3200" b="1" dirty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логопедичної служби:</a:t>
            </a:r>
            <a:r>
              <a:rPr lang="ru-RU" sz="3200" b="1" dirty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3200" b="1" dirty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3200" b="1" dirty="0">
              <a:ln w="95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543213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75000"/>
              </a:schemeClr>
            </a:gs>
            <a:gs pos="12000">
              <a:schemeClr val="accent2">
                <a:lumMod val="60000"/>
                <a:lumOff val="40000"/>
              </a:schemeClr>
            </a:gs>
            <a:gs pos="68000">
              <a:schemeClr val="accent2">
                <a:lumMod val="60000"/>
                <a:lumOff val="40000"/>
              </a:schemeClr>
            </a:gs>
            <a:gs pos="100000">
              <a:schemeClr val="accent2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5072" y="1706880"/>
            <a:ext cx="8692896" cy="4096513"/>
          </a:xfrm>
        </p:spPr>
        <p:txBody>
          <a:bodyPr>
            <a:normAutofit fontScale="25000" lnSpcReduction="20000"/>
          </a:bodyPr>
          <a:lstStyle/>
          <a:p>
            <a:pPr lvl="0" algn="just"/>
            <a:r>
              <a:rPr lang="uk-UA" sz="9600" b="1" dirty="0"/>
              <a:t>        На високому рівні налагоджена командна робота логопедичної служби, співпраця з педагогами закладу.</a:t>
            </a:r>
          </a:p>
          <a:p>
            <a:pPr lvl="0" algn="just"/>
            <a:r>
              <a:rPr lang="uk-UA" sz="9600" b="1" dirty="0"/>
              <a:t>       Систематично ведеться просвітницька робота серед вихователів.</a:t>
            </a:r>
          </a:p>
          <a:p>
            <a:pPr lvl="0" algn="just"/>
            <a:r>
              <a:rPr lang="uk-UA" sz="9600" b="1" dirty="0"/>
              <a:t>       Безперервна самоосвіта вчителів-логопедів і вчителя-дефектолога відповідно до сучасних вимог і потреб дітей з ООП. </a:t>
            </a:r>
          </a:p>
          <a:p>
            <a:pPr lvl="0" algn="just"/>
            <a:r>
              <a:rPr lang="uk-UA" sz="9600" b="1" dirty="0"/>
              <a:t>        На протязі навчального року вчителі-логопеди постійно поповнювали логопедичні кабінети сенсорними коробками («Город», «Море», «Пустеля», «Галявина», «Велике прання»). Виготовили дерев</a:t>
            </a:r>
            <a:r>
              <a:rPr lang="en-US" sz="9600" b="1" dirty="0"/>
              <a:t>’</a:t>
            </a:r>
            <a:r>
              <a:rPr lang="uk-UA" sz="9600" b="1" dirty="0" err="1"/>
              <a:t>яні</a:t>
            </a:r>
            <a:r>
              <a:rPr lang="uk-UA" sz="9600" b="1" dirty="0"/>
              <a:t> планшети «Пори року». Вчитель-дефектолог доповнила вже існуючу </a:t>
            </a:r>
            <a:r>
              <a:rPr lang="uk-UA" sz="9600" b="1" dirty="0" err="1"/>
              <a:t>підбірку</a:t>
            </a:r>
            <a:r>
              <a:rPr lang="uk-UA" sz="9600" b="1" dirty="0"/>
              <a:t> дидактичних ігор тактильним і сенсорним матеріалом.</a:t>
            </a:r>
            <a:endParaRPr lang="ru-RU" sz="9600" b="1" dirty="0"/>
          </a:p>
          <a:p>
            <a:endParaRPr lang="ru-RU" sz="5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433217"/>
            <a:ext cx="7886700" cy="1054207"/>
          </a:xfrm>
        </p:spPr>
        <p:txBody>
          <a:bodyPr>
            <a:noAutofit/>
          </a:bodyPr>
          <a:lstStyle/>
          <a:p>
            <a:pPr algn="ctr"/>
            <a:r>
              <a:rPr lang="uk-UA" sz="3200" b="1" dirty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uk-UA" sz="3200" b="1" dirty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3200" b="1" dirty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Сильні сторони у роботі </a:t>
            </a:r>
            <a:br>
              <a:rPr lang="uk-UA" sz="3200" b="1" dirty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3200" b="1" dirty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логопедичної служби:</a:t>
            </a:r>
            <a:r>
              <a:rPr lang="ru-RU" sz="3200" b="1" dirty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3200" b="1" dirty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3200" b="1" dirty="0">
              <a:ln w="95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111441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75000"/>
              </a:schemeClr>
            </a:gs>
            <a:gs pos="12000">
              <a:schemeClr val="accent2">
                <a:lumMod val="60000"/>
                <a:lumOff val="40000"/>
              </a:schemeClr>
            </a:gs>
            <a:gs pos="68000">
              <a:schemeClr val="accent2">
                <a:lumMod val="60000"/>
                <a:lumOff val="40000"/>
              </a:schemeClr>
            </a:gs>
            <a:gs pos="100000">
              <a:schemeClr val="accent2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3374" y="3014700"/>
            <a:ext cx="7886700" cy="1325563"/>
          </a:xfrm>
        </p:spPr>
        <p:txBody>
          <a:bodyPr>
            <a:normAutofit fontScale="90000"/>
          </a:bodyPr>
          <a:lstStyle/>
          <a:p>
            <a:pPr algn="just"/>
            <a:r>
              <a:rPr lang="uk-UA" b="1" dirty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Пропозиції</a:t>
            </a:r>
            <a:br>
              <a:rPr lang="uk-UA" b="1" dirty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b="1" dirty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uk-UA" b="1" dirty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b="1" dirty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uk-UA" b="1" dirty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2900" b="1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Звернутися з пропозицією до міської ІРЦ про організацію спільного засідання або циклу засідань з членами ІРЦ щодо висновків та рекомендацій згідно нозологій дітей з ООП.</a:t>
            </a:r>
            <a:endParaRPr lang="ru-RU" sz="2900" b="1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877264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75000"/>
              </a:schemeClr>
            </a:gs>
            <a:gs pos="12000">
              <a:schemeClr val="accent2">
                <a:lumMod val="60000"/>
                <a:lumOff val="40000"/>
              </a:schemeClr>
            </a:gs>
            <a:gs pos="68000">
              <a:schemeClr val="accent2">
                <a:lumMod val="60000"/>
                <a:lumOff val="40000"/>
              </a:schemeClr>
            </a:gs>
            <a:gs pos="100000">
              <a:schemeClr val="accent2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3374" y="2027148"/>
            <a:ext cx="7886700" cy="1325563"/>
          </a:xfrm>
        </p:spPr>
        <p:txBody>
          <a:bodyPr/>
          <a:lstStyle/>
          <a:p>
            <a:pPr algn="ctr"/>
            <a:r>
              <a:rPr lang="uk-UA" b="1" dirty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Дякуємо за увагу !</a:t>
            </a:r>
            <a:endParaRPr lang="ru-RU" b="1" dirty="0">
              <a:ln w="95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489388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75000"/>
              </a:schemeClr>
            </a:gs>
            <a:gs pos="12000">
              <a:schemeClr val="accent2">
                <a:lumMod val="60000"/>
                <a:lumOff val="40000"/>
              </a:schemeClr>
            </a:gs>
            <a:gs pos="68000">
              <a:schemeClr val="accent2">
                <a:lumMod val="60000"/>
                <a:lumOff val="40000"/>
              </a:schemeClr>
            </a:gs>
            <a:gs pos="100000">
              <a:schemeClr val="accent2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7276" y="1247887"/>
            <a:ext cx="7886700" cy="5201681"/>
          </a:xfrm>
        </p:spPr>
        <p:txBody>
          <a:bodyPr/>
          <a:lstStyle/>
          <a:p>
            <a:pPr marL="0" indent="0" algn="just">
              <a:buNone/>
            </a:pPr>
            <a:r>
              <a:rPr lang="uk-UA" dirty="0"/>
              <a:t>	</a:t>
            </a:r>
            <a:r>
              <a:rPr lang="uk-UA" sz="2600" b="1" dirty="0"/>
              <a:t>Мовлення посідає центральне місце в процесі психічного розвитку дитини і внутрішньо пов’язане з розвитком мислення й усвідомлення загалом. </a:t>
            </a:r>
          </a:p>
          <a:p>
            <a:pPr marL="0" indent="0" algn="just">
              <a:buNone/>
            </a:pPr>
            <a:r>
              <a:rPr lang="uk-UA" sz="2600" b="1" dirty="0"/>
              <a:t>	Основними завданнями логопедичної служби ЗДО «Центр Пагінець» є формування у дітей вміння користуватися всіма функціями, що характерні мовленню, а саме: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uk-UA" sz="2600" b="1" dirty="0"/>
              <a:t>комунікативна,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uk-UA" sz="2600" b="1" dirty="0"/>
              <a:t>інтелектуальна,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uk-UA" sz="2600" b="1" dirty="0"/>
              <a:t>індикативна (засіб вказування на предмет). </a:t>
            </a:r>
            <a:endParaRPr lang="ru-RU" sz="2600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6555934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75000"/>
              </a:schemeClr>
            </a:gs>
            <a:gs pos="12000">
              <a:schemeClr val="accent2">
                <a:lumMod val="60000"/>
                <a:lumOff val="40000"/>
              </a:schemeClr>
            </a:gs>
            <a:gs pos="68000">
              <a:schemeClr val="accent2">
                <a:lumMod val="60000"/>
                <a:lumOff val="40000"/>
              </a:schemeClr>
            </a:gs>
            <a:gs pos="100000">
              <a:schemeClr val="accent2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671782" y="2273244"/>
            <a:ext cx="7886700" cy="5251036"/>
          </a:xfrm>
        </p:spPr>
        <p:txBody>
          <a:bodyPr>
            <a:normAutofit/>
          </a:bodyPr>
          <a:lstStyle/>
          <a:p>
            <a:pPr lvl="0" algn="just">
              <a:buFont typeface="Wingdings" panose="05000000000000000000" pitchFamily="2" charset="2"/>
              <a:buChar char="Ø"/>
            </a:pPr>
            <a:r>
              <a:rPr lang="uk-UA" sz="2400" b="1" dirty="0"/>
              <a:t>Стимуляцію мовленнєвого розвитку з урахуванням порушеної функції мовленнєвого механізму.</a:t>
            </a:r>
            <a:endParaRPr lang="ru-RU" b="1" dirty="0"/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uk-UA" sz="2400" b="1" dirty="0"/>
              <a:t>Корекцію і компенсацію порушень окремих ланок і всієї системи мовленнєвої діяльності.</a:t>
            </a:r>
            <a:endParaRPr lang="ru-RU" b="1" dirty="0"/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uk-UA" sz="2400" b="1" dirty="0"/>
              <a:t>Виховання і навчання дитини з мовленнєвими порушеннями для подальшої інтеграції її в середовище дошкільників.</a:t>
            </a:r>
            <a:endParaRPr lang="ru-RU" b="1" dirty="0"/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uk-UA" sz="2400" b="1" dirty="0"/>
              <a:t>Перебудову мовленнєвої функції і формування компенсаторних механізмів (при важких мовленнєвих вадах).</a:t>
            </a:r>
          </a:p>
          <a:p>
            <a:pPr marL="0" lvl="0" indent="0">
              <a:buNone/>
            </a:pPr>
            <a:endParaRPr lang="ru-RU" b="1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267419" y="443523"/>
            <a:ext cx="8488392" cy="1716657"/>
          </a:xfrm>
        </p:spPr>
        <p:txBody>
          <a:bodyPr>
            <a:noAutofit/>
          </a:bodyPr>
          <a:lstStyle/>
          <a:p>
            <a:pPr algn="ctr"/>
            <a:r>
              <a:rPr lang="uk-UA" sz="3200" b="1" dirty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Логопедичний вплив </a:t>
            </a:r>
            <a:br>
              <a:rPr lang="uk-UA" sz="3200" b="1" dirty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3200" b="1" dirty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 ЗДО «Центр Пагінець»</a:t>
            </a:r>
            <a:br>
              <a:rPr lang="uk-UA" sz="3200" b="1" dirty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3200" b="1" dirty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спрямований на:</a:t>
            </a:r>
            <a:r>
              <a:rPr lang="ru-RU" sz="3200" b="1" dirty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3200" b="1" dirty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3200" b="1" dirty="0">
              <a:ln w="95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515775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75000"/>
              </a:schemeClr>
            </a:gs>
            <a:gs pos="12000">
              <a:schemeClr val="accent2">
                <a:lumMod val="60000"/>
                <a:lumOff val="40000"/>
              </a:schemeClr>
            </a:gs>
            <a:gs pos="68000">
              <a:schemeClr val="accent2">
                <a:lumMod val="60000"/>
                <a:lumOff val="40000"/>
              </a:schemeClr>
            </a:gs>
            <a:gs pos="100000">
              <a:schemeClr val="accent2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7584" y="227105"/>
            <a:ext cx="8428007" cy="1023726"/>
          </a:xfrm>
        </p:spPr>
        <p:txBody>
          <a:bodyPr>
            <a:noAutofit/>
          </a:bodyPr>
          <a:lstStyle/>
          <a:p>
            <a:pPr algn="ctr"/>
            <a:r>
              <a:rPr lang="uk-UA" sz="3200" b="1" dirty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Кількість дітей, що потребують логопедичної допомоги</a:t>
            </a:r>
            <a:endParaRPr lang="ru-RU" sz="3200" b="1" dirty="0">
              <a:ln w="95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8" name="Диаграмма 17"/>
          <p:cNvGraphicFramePr/>
          <p:nvPr>
            <p:extLst>
              <p:ext uri="{D42A27DB-BD31-4B8C-83A1-F6EECF244321}">
                <p14:modId xmlns:p14="http://schemas.microsoft.com/office/powerpoint/2010/main" xmlns="" val="2611780591"/>
              </p:ext>
            </p:extLst>
          </p:nvPr>
        </p:nvGraphicFramePr>
        <p:xfrm>
          <a:off x="4809553" y="1477814"/>
          <a:ext cx="3977525" cy="50378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xmlns="" val="677413005"/>
              </p:ext>
            </p:extLst>
          </p:nvPr>
        </p:nvGraphicFramePr>
        <p:xfrm>
          <a:off x="453544" y="1506658"/>
          <a:ext cx="3977525" cy="50378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7571529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75000"/>
              </a:schemeClr>
            </a:gs>
            <a:gs pos="10000">
              <a:schemeClr val="accent2">
                <a:lumMod val="60000"/>
                <a:lumOff val="40000"/>
              </a:schemeClr>
            </a:gs>
            <a:gs pos="86000">
              <a:schemeClr val="accent2">
                <a:lumMod val="60000"/>
                <a:lumOff val="40000"/>
              </a:schemeClr>
            </a:gs>
            <a:gs pos="100000">
              <a:schemeClr val="accent2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Диаграмма 16"/>
          <p:cNvGraphicFramePr/>
          <p:nvPr>
            <p:extLst>
              <p:ext uri="{D42A27DB-BD31-4B8C-83A1-F6EECF244321}">
                <p14:modId xmlns:p14="http://schemas.microsoft.com/office/powerpoint/2010/main" xmlns="" val="22392695"/>
              </p:ext>
            </p:extLst>
          </p:nvPr>
        </p:nvGraphicFramePr>
        <p:xfrm>
          <a:off x="715992" y="569343"/>
          <a:ext cx="7944928" cy="58400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4775974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75000"/>
              </a:schemeClr>
            </a:gs>
            <a:gs pos="12000">
              <a:schemeClr val="accent2">
                <a:lumMod val="60000"/>
                <a:lumOff val="40000"/>
              </a:schemeClr>
            </a:gs>
            <a:gs pos="68000">
              <a:schemeClr val="accent2">
                <a:lumMod val="60000"/>
                <a:lumOff val="40000"/>
              </a:schemeClr>
            </a:gs>
            <a:gs pos="100000">
              <a:schemeClr val="accent2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166719"/>
            <a:ext cx="7886700" cy="1118618"/>
          </a:xfrm>
        </p:spPr>
        <p:txBody>
          <a:bodyPr>
            <a:normAutofit/>
          </a:bodyPr>
          <a:lstStyle/>
          <a:p>
            <a:pPr algn="ctr"/>
            <a:r>
              <a:rPr lang="uk-UA" sz="3200" b="1" dirty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Мовленнєві</a:t>
            </a:r>
            <a:r>
              <a:rPr lang="uk-UA" sz="3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3200" b="1" dirty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порушення</a:t>
            </a:r>
            <a:endParaRPr lang="ru-RU" sz="3200" b="1" dirty="0">
              <a:ln w="95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xmlns="" val="908983485"/>
              </p:ext>
            </p:extLst>
          </p:nvPr>
        </p:nvGraphicFramePr>
        <p:xfrm>
          <a:off x="4691692" y="1431896"/>
          <a:ext cx="4305659" cy="52276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xmlns="" val="3863417397"/>
              </p:ext>
            </p:extLst>
          </p:nvPr>
        </p:nvGraphicFramePr>
        <p:xfrm>
          <a:off x="266341" y="1431896"/>
          <a:ext cx="4305659" cy="52276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10263176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75000"/>
              </a:schemeClr>
            </a:gs>
            <a:gs pos="12000">
              <a:schemeClr val="accent2">
                <a:lumMod val="60000"/>
                <a:lumOff val="40000"/>
              </a:schemeClr>
            </a:gs>
            <a:gs pos="68000">
              <a:schemeClr val="accent2">
                <a:lumMod val="60000"/>
                <a:lumOff val="40000"/>
              </a:schemeClr>
            </a:gs>
            <a:gs pos="100000">
              <a:schemeClr val="accent2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4069" y="1630104"/>
            <a:ext cx="8410754" cy="469754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sz="2600" b="1" dirty="0"/>
              <a:t>	Для здійснення ефективного корекційного навчання і виховання дітей з порушеннями мовлення педагоги обов’язково повинні враховувати: </a:t>
            </a:r>
          </a:p>
          <a:p>
            <a:pPr algn="just"/>
            <a:r>
              <a:rPr lang="uk-UA" sz="2600" b="1" i="1" dirty="0"/>
              <a:t>індивідуальні особливості дітей; </a:t>
            </a:r>
          </a:p>
          <a:p>
            <a:pPr algn="just"/>
            <a:r>
              <a:rPr lang="uk-UA" sz="2600" b="1" i="1" dirty="0"/>
              <a:t>створювати мотивацію до подолання мовленнєвих розладів, враховуючи вікові та психофізіологічні особливості дитини; </a:t>
            </a:r>
          </a:p>
          <a:p>
            <a:pPr algn="just"/>
            <a:r>
              <a:rPr lang="uk-UA" sz="2600" b="1" i="1" dirty="0"/>
              <a:t>працювати мультидисциплінарною командою для вироблення оптимального шляху корекції.</a:t>
            </a:r>
            <a:endParaRPr lang="ru-RU" sz="2600" b="1" i="1" dirty="0"/>
          </a:p>
          <a:p>
            <a:pPr marL="0" indent="0" algn="just">
              <a:buNone/>
            </a:pPr>
            <a:r>
              <a:rPr lang="uk-UA" dirty="0"/>
              <a:t>	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13368"/>
            <a:ext cx="7886700" cy="1325563"/>
          </a:xfrm>
        </p:spPr>
        <p:txBody>
          <a:bodyPr>
            <a:noAutofit/>
          </a:bodyPr>
          <a:lstStyle/>
          <a:p>
            <a:pPr algn="just"/>
            <a:r>
              <a:rPr lang="uk-UA" sz="2400" dirty="0">
                <a:latin typeface="+mn-lt"/>
              </a:rPr>
              <a:t>	</a:t>
            </a:r>
            <a:endParaRPr lang="ru-RU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352068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75000"/>
              </a:schemeClr>
            </a:gs>
            <a:gs pos="12000">
              <a:schemeClr val="accent2">
                <a:lumMod val="60000"/>
                <a:lumOff val="40000"/>
              </a:schemeClr>
            </a:gs>
            <a:gs pos="68000">
              <a:schemeClr val="accent2">
                <a:lumMod val="60000"/>
                <a:lumOff val="40000"/>
              </a:schemeClr>
            </a:gs>
            <a:gs pos="100000">
              <a:schemeClr val="accent2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5827" y="2289335"/>
            <a:ext cx="8341743" cy="4306537"/>
          </a:xfrm>
        </p:spPr>
        <p:txBody>
          <a:bodyPr>
            <a:normAutofit/>
          </a:bodyPr>
          <a:lstStyle/>
          <a:p>
            <a:pPr lvl="0" algn="just"/>
            <a:r>
              <a:rPr lang="uk-UA" b="1" dirty="0" err="1"/>
              <a:t>Вебінар</a:t>
            </a:r>
            <a:r>
              <a:rPr lang="uk-UA" b="1" dirty="0"/>
              <a:t> «Універсальна система логопедичної роботи з немовленнєвими дітьми» Тетяна Ткаченко.</a:t>
            </a:r>
          </a:p>
          <a:p>
            <a:pPr lvl="0" algn="just"/>
            <a:r>
              <a:rPr lang="uk-UA" b="1" dirty="0" err="1"/>
              <a:t>Вебінар</a:t>
            </a:r>
            <a:r>
              <a:rPr lang="uk-UA" b="1" dirty="0"/>
              <a:t> «Логопедична анатомія» Наталія Пиляєва.</a:t>
            </a:r>
          </a:p>
          <a:p>
            <a:pPr lvl="0" algn="just"/>
            <a:r>
              <a:rPr lang="uk-UA" b="1" dirty="0"/>
              <a:t>Міжнародна онлайн конференція «Сучасні тенденції практичної логопедії</a:t>
            </a:r>
            <a:r>
              <a:rPr lang="uk-UA" b="1" dirty="0" smtClean="0"/>
              <a:t>».</a:t>
            </a:r>
            <a:endParaRPr lang="uk-UA" b="1" dirty="0"/>
          </a:p>
          <a:p>
            <a:pPr lvl="0" algn="just"/>
            <a:r>
              <a:rPr lang="uk-UA" b="1" dirty="0" err="1"/>
              <a:t>Вебінар</a:t>
            </a:r>
            <a:r>
              <a:rPr lang="uk-UA" b="1" dirty="0"/>
              <a:t> «Нейропсихологічні вправи в структурі занять логопеда з дошкільниками» Маріанна </a:t>
            </a:r>
            <a:r>
              <a:rPr lang="uk-UA" b="1" dirty="0" err="1"/>
              <a:t>Линська</a:t>
            </a:r>
            <a:r>
              <a:rPr lang="uk-UA" b="1" dirty="0"/>
              <a:t>.</a:t>
            </a:r>
          </a:p>
          <a:p>
            <a:pPr lvl="0" algn="just"/>
            <a:r>
              <a:rPr lang="uk-UA" b="1" dirty="0" err="1"/>
              <a:t>Вебінар</a:t>
            </a:r>
            <a:r>
              <a:rPr lang="uk-UA" b="1" dirty="0"/>
              <a:t> «</a:t>
            </a:r>
            <a:r>
              <a:rPr lang="uk-UA" b="1" dirty="0" err="1"/>
              <a:t>Міофункціональні</a:t>
            </a:r>
            <a:r>
              <a:rPr lang="uk-UA" b="1" dirty="0"/>
              <a:t> порушення. Що потрібно знати логопеду?» </a:t>
            </a:r>
            <a:r>
              <a:rPr lang="uk-UA" b="1" dirty="0" err="1"/>
              <a:t>Розенфельд</a:t>
            </a:r>
            <a:r>
              <a:rPr lang="uk-UA" b="1" dirty="0"/>
              <a:t> </a:t>
            </a:r>
            <a:r>
              <a:rPr lang="uk-UA" b="1" dirty="0" err="1"/>
              <a:t>Квіта</a:t>
            </a:r>
            <a:r>
              <a:rPr lang="uk-UA" b="1" dirty="0"/>
              <a:t>.</a:t>
            </a:r>
          </a:p>
          <a:p>
            <a:pPr lvl="0" algn="just"/>
            <a:r>
              <a:rPr lang="uk-UA" b="1" dirty="0" err="1"/>
              <a:t>Вебінар</a:t>
            </a:r>
            <a:r>
              <a:rPr lang="uk-UA" b="1" dirty="0"/>
              <a:t> «Сенсорна інтеграція» Наталія Сумська.</a:t>
            </a:r>
          </a:p>
          <a:p>
            <a:pPr marL="0" indent="0">
              <a:buNone/>
            </a:pPr>
            <a:endParaRPr lang="ru-RU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5072" y="573025"/>
            <a:ext cx="8717279" cy="1463039"/>
          </a:xfrm>
          <a:solidFill>
            <a:srgbClr val="FFFF00"/>
          </a:solidFill>
        </p:spPr>
        <p:txBody>
          <a:bodyPr>
            <a:noAutofit/>
          </a:bodyPr>
          <a:lstStyle/>
          <a:p>
            <a:pPr algn="just"/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b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uk-UA" sz="20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Велике значення для здійснення повноцінного логопедичного впливу має рівень педагогічної кваліфікації вчителя-логопеда та його бажання підвищувати свій фаховий рівень. З цією метою вчителями-логопедами було відвідано ряд </a:t>
            </a:r>
            <a:r>
              <a:rPr lang="uk-UA" sz="20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заходів: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0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454705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75000"/>
              </a:schemeClr>
            </a:gs>
            <a:gs pos="12000">
              <a:schemeClr val="accent2">
                <a:lumMod val="60000"/>
                <a:lumOff val="40000"/>
              </a:schemeClr>
            </a:gs>
            <a:gs pos="68000">
              <a:schemeClr val="accent2">
                <a:lumMod val="60000"/>
                <a:lumOff val="40000"/>
              </a:schemeClr>
            </a:gs>
            <a:gs pos="100000">
              <a:schemeClr val="accent2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3374" y="390144"/>
            <a:ext cx="8231714" cy="5669280"/>
          </a:xfrm>
        </p:spPr>
        <p:txBody>
          <a:bodyPr>
            <a:normAutofit/>
          </a:bodyPr>
          <a:lstStyle/>
          <a:p>
            <a:pPr lvl="0"/>
            <a:r>
              <a:rPr lang="uk-UA" sz="2400" b="1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       Проаналізувавши прослухані навчальні </a:t>
            </a:r>
            <a:r>
              <a:rPr lang="uk-UA" sz="2400" b="1" dirty="0" err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вебінари</a:t>
            </a:r>
            <a:r>
              <a:rPr lang="uk-UA" sz="2400" b="1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, вчителі-логопеди закладу почали використовувати у своїй роботі дошку </a:t>
            </a:r>
            <a:r>
              <a:rPr lang="uk-UA" sz="2400" b="1" dirty="0" err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Більгоу</a:t>
            </a:r>
            <a:r>
              <a:rPr lang="uk-UA" sz="2400" b="1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та сенсорну подушку-балансир. </a:t>
            </a:r>
            <a:r>
              <a:rPr lang="ru-RU" sz="2400" b="1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2400" b="1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</a:br>
            <a:r>
              <a:rPr lang="uk-UA" sz="2400" b="1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Так як науково доведено: високий рівень мозочка дає швидкий та якісний результат сприйняття, розуміння, </a:t>
            </a:r>
            <a:r>
              <a:rPr lang="uk-UA" sz="2400" b="1" dirty="0" err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запам</a:t>
            </a:r>
            <a:r>
              <a:rPr lang="en-US" sz="2400" b="1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’</a:t>
            </a:r>
            <a:r>
              <a:rPr lang="uk-UA" sz="2400" b="1" dirty="0" err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ятовування</a:t>
            </a:r>
            <a:r>
              <a:rPr lang="uk-UA" sz="2400" b="1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та відтворення інформації. Дуже ефективний у роботі з дітьми, які мають </a:t>
            </a:r>
            <a:r>
              <a:rPr lang="uk-UA" sz="2400" b="1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мовленнєві порушення.</a:t>
            </a:r>
            <a:r>
              <a:rPr lang="uk-UA" sz="2400" b="1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/>
            </a:r>
            <a:br>
              <a:rPr lang="uk-UA" sz="2400" b="1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</a:br>
            <a:r>
              <a:rPr lang="uk-UA" sz="2400" b="1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       Вчитель-логопед Оксана </a:t>
            </a:r>
            <a:r>
              <a:rPr lang="uk-UA" sz="2400" b="1" dirty="0" err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Царук</a:t>
            </a:r>
            <a:r>
              <a:rPr lang="uk-UA" sz="2400" b="1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розпочала роботу над вивченням </a:t>
            </a:r>
            <a:r>
              <a:rPr lang="uk-UA" sz="2400" b="1" dirty="0" err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міофункціональних</a:t>
            </a:r>
            <a:r>
              <a:rPr lang="uk-UA" sz="2400" b="1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порушень та методів їх подолання, тому активно вивчала анатомічну логопедію, масажні  техніки та впроваджувала елементи логопедичного самомасажу.</a:t>
            </a:r>
            <a:endParaRPr lang="ru-RU" sz="2400" b="1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27778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1116</TotalTime>
  <Words>481</Words>
  <Application>Microsoft Office PowerPoint</Application>
  <PresentationFormat>Экран (4:3)</PresentationFormat>
  <Paragraphs>58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Волна</vt:lpstr>
      <vt:lpstr>Слайд 1</vt:lpstr>
      <vt:lpstr>Слайд 2</vt:lpstr>
      <vt:lpstr>Логопедичний вплив  в ЗДО «Центр Пагінець» спрямований на: </vt:lpstr>
      <vt:lpstr>Кількість дітей, що потребують логопедичної допомоги</vt:lpstr>
      <vt:lpstr>Слайд 5</vt:lpstr>
      <vt:lpstr>Мовленнєві порушення</vt:lpstr>
      <vt:lpstr> </vt:lpstr>
      <vt:lpstr>         Велике значення для здійснення повноцінного логопедичного впливу має рівень педагогічної кваліфікації вчителя-логопеда та його бажання підвищувати свій фаховий рівень. З цією метою вчителями-логопедами було відвідано ряд заходів: </vt:lpstr>
      <vt:lpstr>        Проаналізувавши прослухані навчальні вебінари, вчителі-логопеди закладу почали використовувати у своїй роботі дошку Більгоу та сенсорну подушку-балансир.  Так як науково доведено: високий рівень мозочка дає швидкий та якісний результат сприйняття, розуміння, запам’ятовування та відтворення інформації. Дуже ефективний у роботі з дітьми, які мають мовленнєві порушення.         Вчитель-логопед Оксана Царук розпочала роботу над вивченням міофункціональних порушень та методів їх подолання, тому активно вивчала анатомічну логопедію, масажні  техніки та впроваджувала елементи логопедичного самомасажу.</vt:lpstr>
      <vt:lpstr>          У 2021-2022 навчальному році вчитель-логопед Ірина Губеня розпочала роботу над оформленням власного досвіду з розвитку зв’язного мовлення у дошкільників із ЗНМ (вивчення досвіду, підбір наочності, оформлення посібників).            Вчитель-логопед Олена Севастьянова  протягом року працювала над проблемним питанням «Доцільність використання нейроігор в логопедичній роботі з дітьми з тяжкими порушеннями мовлення». Написала і опублікувала статтю «Нейроігри в логопедичній роботі з дітьми з тяжкими порушеннями мовлення», у даній роботі було визначено мету проведення нейроігор у комплексній корекційній роботі з дітьми з тяжкими порушеннями мовлення, обумовлено доцільність їх використання на логопедичних заняттях. </vt:lpstr>
      <vt:lpstr>           Вчителі-логопеди ЗДО «Центр Пагінець» почали впроваджувати в корекційній роботі інноваційну технологію «Біоенергопластика», адже доведено, що рухи тіла, спільні рухи рук та апарату артикуляції, якщо вони плавні, пластичні вільні, допомагають активізувати природний розподіл біоенергії в організмі. Це сприятливо впливає  на активізацію мовленнєвої та інтелектуальної діяльності дітей, розвиває координацію рухів і дрібну моторику.            Також проводять роботу по запуску мовлення через нейропсихологічний підхід.            Оскільки, вчитель-дефектолог Юлія Конончук працює переважно з немовленнєвими дітьми, тому робота по запуску мовлення відбувається через взаємодію сенсорних систем (дотикової, слухової, зорової тощо). Вона активно використовує у своїй роботі елементи сенсорної інтеграції.</vt:lpstr>
      <vt:lpstr>Недоліки у роботі  логопедичної служби: </vt:lpstr>
      <vt:lpstr> Сильні сторони у роботі  логопедичної служби: </vt:lpstr>
      <vt:lpstr>Пропозиції     Звернутися з пропозицією до міської ІРЦ про організацію спільного засідання або циклу засідань з членами ІРЦ щодо висновків та рекомендацій згідно нозологій дітей з ООП.</vt:lpstr>
      <vt:lpstr>Дякуємо за увагу !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Михаил Горяйнов</dc:creator>
  <cp:lastModifiedBy>РПРСА Пагінець</cp:lastModifiedBy>
  <cp:revision>152</cp:revision>
  <dcterms:created xsi:type="dcterms:W3CDTF">2013-11-19T05:52:05Z</dcterms:created>
  <dcterms:modified xsi:type="dcterms:W3CDTF">2008-01-01T00:14:11Z</dcterms:modified>
</cp:coreProperties>
</file>