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6E4E-FE47-4BA0-9065-2096546E372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4EB1C-2061-499D-B0C6-8B30EA9E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4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EB1C-2061-499D-B0C6-8B30EA9E2D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0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754" y="69939"/>
            <a:ext cx="6158518" cy="2278942"/>
          </a:xfrm>
        </p:spPr>
        <p:txBody>
          <a:bodyPr/>
          <a:lstStyle/>
          <a:p>
            <a:pPr algn="ctr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1800" dirty="0" smtClean="0"/>
              <a:t>ЗДО «Центр Пагінець»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ВЖИВАННЯ ГРАМАТИЧНИХ КАТЕГОРІЙ РОДУ ІМЕННИКІВ У ДІТЕЙ З ПОРУШЕНЯМИ МОВЛЕННЯ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445224"/>
            <a:ext cx="3336041" cy="1152128"/>
          </a:xfrm>
        </p:spPr>
        <p:txBody>
          <a:bodyPr>
            <a:normAutofit/>
          </a:bodyPr>
          <a:lstStyle/>
          <a:p>
            <a:r>
              <a:rPr lang="uk-UA" dirty="0" smtClean="0">
                <a:cs typeface="Andalus" panose="02020603050405020304" pitchFamily="18" charset="-78"/>
              </a:rPr>
              <a:t>ПІДГОТУВАЛА </a:t>
            </a:r>
          </a:p>
          <a:p>
            <a:r>
              <a:rPr lang="uk-UA" dirty="0" smtClean="0">
                <a:cs typeface="Andalus" panose="02020603050405020304" pitchFamily="18" charset="-78"/>
              </a:rPr>
              <a:t>ВЧИТЕЛЬ-ЛОГОПЕД</a:t>
            </a:r>
          </a:p>
          <a:p>
            <a:r>
              <a:rPr lang="uk-UA" dirty="0" smtClean="0">
                <a:cs typeface="Andalus" panose="02020603050405020304" pitchFamily="18" charset="-78"/>
              </a:rPr>
              <a:t>Оксана </a:t>
            </a:r>
            <a:r>
              <a:rPr lang="uk-UA" dirty="0" err="1" smtClean="0">
                <a:cs typeface="Andalus" panose="02020603050405020304" pitchFamily="18" charset="-78"/>
              </a:rPr>
              <a:t>Царук</a:t>
            </a:r>
            <a:endParaRPr lang="uk-UA" dirty="0" smtClean="0">
              <a:cs typeface="Andalus" panose="02020603050405020304" pitchFamily="18" charset="-78"/>
            </a:endParaRPr>
          </a:p>
        </p:txBody>
      </p:sp>
      <p:pic>
        <p:nvPicPr>
          <p:cNvPr id="2050" name="Picture 2" descr="D:\АААААААА З ВАЙБЕРА Синиця\Роди\зображення_viber_2022-05-18_21-39-49-2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32414" r="15476" b="5134"/>
          <a:stretch/>
        </p:blipFill>
        <p:spPr bwMode="auto">
          <a:xfrm>
            <a:off x="2440684" y="2636912"/>
            <a:ext cx="3973977" cy="2576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ААААААА З ВАЙБЕРА Синиця\Роди\зображення_viber_2022-05-18_21-36-22-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1944216" cy="2747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ААААААА З ВАЙБЕРА Синиця\Роди\зображення_viber_2022-05-18_21-36-21-7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16224" cy="2851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/>
          <a:lstStyle/>
          <a:p>
            <a:r>
              <a:rPr lang="ru-RU" dirty="0"/>
              <a:t>5.	З </a:t>
            </a:r>
            <a:r>
              <a:rPr lang="ru-RU" dirty="0" err="1"/>
              <a:t>дієсловами</a:t>
            </a:r>
            <a:r>
              <a:rPr lang="ru-RU" dirty="0"/>
              <a:t> 3-ї особи в </a:t>
            </a:r>
            <a:r>
              <a:rPr lang="ru-RU" dirty="0" err="1"/>
              <a:t>однини</a:t>
            </a:r>
            <a:r>
              <a:rPr lang="ru-RU" dirty="0"/>
              <a:t> (</a:t>
            </a:r>
            <a:r>
              <a:rPr lang="ru-RU" dirty="0" err="1"/>
              <a:t>він</a:t>
            </a:r>
            <a:r>
              <a:rPr lang="ru-RU" dirty="0"/>
              <a:t>, вона, вони) </a:t>
            </a:r>
            <a:r>
              <a:rPr lang="ru-RU" dirty="0" err="1"/>
              <a:t>минулого</a:t>
            </a:r>
            <a:r>
              <a:rPr lang="ru-RU" dirty="0"/>
              <a:t> часу (ходила – ходив, ходили)</a:t>
            </a:r>
          </a:p>
        </p:txBody>
      </p:sp>
      <p:pic>
        <p:nvPicPr>
          <p:cNvPr id="7170" name="Picture 2" descr="D:\АААААААА З ВАЙБЕРА Синиця\Роди\зображення_viber_2022-05-18_21-37-04-7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539" r="4216" b="27301"/>
          <a:stretch/>
        </p:blipFill>
        <p:spPr bwMode="auto">
          <a:xfrm>
            <a:off x="2987824" y="1026654"/>
            <a:ext cx="2448272" cy="26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АААААААА З ВАЙБЕРА Синиця\Роди\зображення_viber_2022-05-18_21-37-08-6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2223" r="4217" b="27777"/>
          <a:stretch/>
        </p:blipFill>
        <p:spPr bwMode="auto">
          <a:xfrm>
            <a:off x="352940" y="3284984"/>
            <a:ext cx="2664295" cy="28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АААААААА З ВАЙБЕРА Синиця\Роди\зображення_viber_2022-05-18_21-37-14-1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2699" r="3992" b="26032"/>
          <a:stretch/>
        </p:blipFill>
        <p:spPr bwMode="auto">
          <a:xfrm>
            <a:off x="5436096" y="1844824"/>
            <a:ext cx="3322577" cy="362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АААААААА З ВАЙБЕРА Синиця\Роди\зображення_viber_2022-05-18_21-37-11-8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1270" r="19029" b="85030"/>
          <a:stretch/>
        </p:blipFill>
        <p:spPr bwMode="auto">
          <a:xfrm>
            <a:off x="3203848" y="5680941"/>
            <a:ext cx="3086405" cy="9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99344"/>
          </a:xfrm>
        </p:spPr>
        <p:txBody>
          <a:bodyPr/>
          <a:lstStyle/>
          <a:p>
            <a:pPr algn="ctr"/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747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54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	</a:t>
            </a:r>
            <a:r>
              <a:rPr lang="ru-RU" sz="1800" b="0" dirty="0" err="1" smtClean="0"/>
              <a:t>Засвоєння</a:t>
            </a:r>
            <a:r>
              <a:rPr lang="ru-RU" sz="1800" b="0" dirty="0" smtClean="0"/>
              <a:t> </a:t>
            </a:r>
            <a:r>
              <a:rPr lang="ru-RU" sz="1800" b="0" dirty="0" err="1"/>
              <a:t>граматичних</a:t>
            </a:r>
            <a:r>
              <a:rPr lang="ru-RU" sz="1800" b="0" dirty="0"/>
              <a:t> </a:t>
            </a:r>
            <a:r>
              <a:rPr lang="ru-RU" sz="1800" b="0" dirty="0" err="1"/>
              <a:t>засобів</a:t>
            </a:r>
            <a:r>
              <a:rPr lang="ru-RU" sz="1800" b="0" dirty="0"/>
              <a:t> </a:t>
            </a:r>
            <a:r>
              <a:rPr lang="ru-RU" sz="1800" b="0" dirty="0" err="1"/>
              <a:t>мови</a:t>
            </a:r>
            <a:r>
              <a:rPr lang="ru-RU" sz="1800" b="0" dirty="0"/>
              <a:t> </a:t>
            </a:r>
            <a:r>
              <a:rPr lang="ru-RU" sz="1800" b="0" dirty="0" err="1"/>
              <a:t>дитиною</a:t>
            </a:r>
            <a:r>
              <a:rPr lang="ru-RU" sz="1800" b="0" dirty="0"/>
              <a:t> − </a:t>
            </a:r>
            <a:r>
              <a:rPr lang="ru-RU" sz="1800" b="0" dirty="0" err="1"/>
              <a:t>це</a:t>
            </a:r>
            <a:r>
              <a:rPr lang="ru-RU" sz="1800" b="0" dirty="0"/>
              <a:t> </a:t>
            </a:r>
            <a:r>
              <a:rPr lang="ru-RU" sz="1800" b="0" dirty="0" err="1"/>
              <a:t>складний</a:t>
            </a:r>
            <a:r>
              <a:rPr lang="ru-RU" sz="1800" b="0" dirty="0"/>
              <a:t> </a:t>
            </a:r>
            <a:r>
              <a:rPr lang="ru-RU" sz="1800" b="0" dirty="0" err="1"/>
              <a:t>процес</a:t>
            </a:r>
            <a:r>
              <a:rPr lang="ru-RU" sz="1800" b="0" dirty="0"/>
              <a:t>, </a:t>
            </a:r>
            <a:r>
              <a:rPr lang="ru-RU" sz="1800" b="0" dirty="0" err="1"/>
              <a:t>який</a:t>
            </a:r>
            <a:r>
              <a:rPr lang="ru-RU" sz="1800" b="0" dirty="0"/>
              <a:t> у </a:t>
            </a:r>
            <a:r>
              <a:rPr lang="ru-RU" sz="1800" b="0" dirty="0" err="1"/>
              <a:t>своєму</a:t>
            </a:r>
            <a:r>
              <a:rPr lang="ru-RU" sz="1800" b="0" dirty="0"/>
              <a:t> </a:t>
            </a:r>
            <a:r>
              <a:rPr lang="ru-RU" sz="1800" b="0" dirty="0" err="1"/>
              <a:t>розвитку</a:t>
            </a:r>
            <a:r>
              <a:rPr lang="ru-RU" sz="1800" b="0" dirty="0"/>
              <a:t> проходить ряд </a:t>
            </a:r>
            <a:r>
              <a:rPr lang="ru-RU" sz="1800" b="0" dirty="0" err="1"/>
              <a:t>стадій</a:t>
            </a:r>
            <a:r>
              <a:rPr lang="ru-RU" sz="1800" b="0" dirty="0"/>
              <a:t>: </a:t>
            </a:r>
            <a:r>
              <a:rPr lang="ru-RU" sz="1800" b="0" dirty="0" err="1"/>
              <a:t>від</a:t>
            </a:r>
            <a:r>
              <a:rPr lang="ru-RU" sz="1800" b="0" dirty="0"/>
              <a:t> </a:t>
            </a:r>
            <a:r>
              <a:rPr lang="ru-RU" sz="1800" b="0" dirty="0" err="1"/>
              <a:t>зародкового</a:t>
            </a:r>
            <a:r>
              <a:rPr lang="ru-RU" sz="1800" b="0" dirty="0"/>
              <a:t>, аморфного </a:t>
            </a:r>
            <a:r>
              <a:rPr lang="ru-RU" sz="1800" b="0" dirty="0" err="1"/>
              <a:t>використання</a:t>
            </a:r>
            <a:r>
              <a:rPr lang="ru-RU" sz="1800" b="0" dirty="0"/>
              <a:t> </a:t>
            </a:r>
            <a:r>
              <a:rPr lang="ru-RU" sz="1800" b="0" dirty="0" err="1"/>
              <a:t>окремих</a:t>
            </a:r>
            <a:r>
              <a:rPr lang="ru-RU" sz="1800" b="0" dirty="0"/>
              <a:t> </a:t>
            </a:r>
            <a:r>
              <a:rPr lang="ru-RU" sz="1800" b="0" dirty="0" err="1"/>
              <a:t>мовних</a:t>
            </a:r>
            <a:r>
              <a:rPr lang="ru-RU" sz="1800" b="0" dirty="0"/>
              <a:t> </a:t>
            </a:r>
            <a:r>
              <a:rPr lang="ru-RU" sz="1800" b="0" dirty="0" err="1"/>
              <a:t>явищ</a:t>
            </a:r>
            <a:r>
              <a:rPr lang="ru-RU" sz="1800" b="0" dirty="0"/>
              <a:t> до </a:t>
            </a:r>
            <a:r>
              <a:rPr lang="ru-RU" sz="1800" b="0" dirty="0" err="1"/>
              <a:t>повного</a:t>
            </a:r>
            <a:r>
              <a:rPr lang="ru-RU" sz="1800" b="0" dirty="0"/>
              <a:t> </a:t>
            </a:r>
            <a:r>
              <a:rPr lang="ru-RU" sz="1800" b="0" dirty="0" err="1"/>
              <a:t>оволодіння</a:t>
            </a:r>
            <a:r>
              <a:rPr lang="ru-RU" sz="1800" b="0" dirty="0"/>
              <a:t> </a:t>
            </a:r>
            <a:r>
              <a:rPr lang="ru-RU" sz="1800" b="0" dirty="0" err="1"/>
              <a:t>мовними</a:t>
            </a:r>
            <a:r>
              <a:rPr lang="ru-RU" sz="1800" b="0" dirty="0"/>
              <a:t> нормами</a:t>
            </a:r>
            <a:r>
              <a:rPr lang="ru-RU" sz="1800" b="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800" b="0" dirty="0" smtClean="0"/>
              <a:t>		У  </a:t>
            </a:r>
            <a:r>
              <a:rPr lang="ru-RU" sz="1800" b="0" dirty="0" err="1"/>
              <a:t>дітей</a:t>
            </a:r>
            <a:r>
              <a:rPr lang="ru-RU" sz="1800" b="0" dirty="0"/>
              <a:t> з </a:t>
            </a:r>
            <a:r>
              <a:rPr lang="ru-RU" sz="1800" b="0" dirty="0" err="1"/>
              <a:t>порушеннями</a:t>
            </a:r>
            <a:r>
              <a:rPr lang="ru-RU" sz="1800" b="0" dirty="0"/>
              <a:t> </a:t>
            </a:r>
            <a:r>
              <a:rPr lang="ru-RU" sz="1800" b="0" dirty="0" err="1"/>
              <a:t>мовлення</a:t>
            </a:r>
            <a:r>
              <a:rPr lang="ru-RU" sz="1800" b="0" dirty="0"/>
              <a:t> </a:t>
            </a:r>
            <a:r>
              <a:rPr lang="ru-RU" sz="1800" b="0" dirty="0" err="1"/>
              <a:t>граматичні</a:t>
            </a:r>
            <a:r>
              <a:rPr lang="ru-RU" sz="1800" b="0" dirty="0"/>
              <a:t> </a:t>
            </a:r>
            <a:r>
              <a:rPr lang="ru-RU" sz="1800" b="0" dirty="0" err="1"/>
              <a:t>форми</a:t>
            </a:r>
            <a:r>
              <a:rPr lang="ru-RU" sz="1800" b="0" dirty="0"/>
              <a:t> </a:t>
            </a:r>
            <a:r>
              <a:rPr lang="ru-RU" sz="1800" b="0" dirty="0" err="1"/>
              <a:t>словозміни</a:t>
            </a:r>
            <a:r>
              <a:rPr lang="ru-RU" sz="1800" b="0" dirty="0"/>
              <a:t>, </a:t>
            </a:r>
            <a:r>
              <a:rPr lang="ru-RU" sz="1800" b="0" dirty="0" err="1"/>
              <a:t>різні</a:t>
            </a:r>
            <a:r>
              <a:rPr lang="ru-RU" sz="1800" b="0" dirty="0"/>
              <a:t> </a:t>
            </a:r>
            <a:r>
              <a:rPr lang="ru-RU" sz="1800" b="0" dirty="0" err="1"/>
              <a:t>типи</a:t>
            </a:r>
            <a:r>
              <a:rPr lang="ru-RU" sz="1800" b="0" dirty="0"/>
              <a:t> </a:t>
            </a:r>
            <a:r>
              <a:rPr lang="ru-RU" sz="1800" b="0" dirty="0" err="1" smtClean="0"/>
              <a:t>речень</a:t>
            </a:r>
            <a:r>
              <a:rPr lang="ru-RU" sz="1800" b="0" dirty="0"/>
              <a:t> </a:t>
            </a:r>
            <a:r>
              <a:rPr lang="ru-RU" sz="1800" b="0" dirty="0" err="1" smtClean="0"/>
              <a:t>з’являються</a:t>
            </a:r>
            <a:r>
              <a:rPr lang="ru-RU" sz="1800" b="0" dirty="0"/>
              <a:t>, як правило, в </a:t>
            </a:r>
            <a:r>
              <a:rPr lang="ru-RU" sz="1800" b="0" dirty="0" err="1"/>
              <a:t>тій</a:t>
            </a:r>
            <a:r>
              <a:rPr lang="ru-RU" sz="1800" b="0" dirty="0"/>
              <a:t> же </a:t>
            </a:r>
            <a:r>
              <a:rPr lang="ru-RU" sz="1800" b="0" dirty="0" err="1"/>
              <a:t>послідовності</a:t>
            </a:r>
            <a:r>
              <a:rPr lang="ru-RU" sz="1800" b="0" dirty="0"/>
              <a:t>, </a:t>
            </a:r>
            <a:r>
              <a:rPr lang="ru-RU" sz="1800" b="0" dirty="0" err="1"/>
              <a:t>що</a:t>
            </a:r>
            <a:r>
              <a:rPr lang="ru-RU" sz="1800" b="0" dirty="0"/>
              <a:t> і </a:t>
            </a:r>
            <a:r>
              <a:rPr lang="ru-RU" sz="1800" b="0" dirty="0" err="1"/>
              <a:t>під</a:t>
            </a:r>
            <a:r>
              <a:rPr lang="ru-RU" sz="1800" b="0" dirty="0"/>
              <a:t> час нормального </a:t>
            </a:r>
            <a:r>
              <a:rPr lang="ru-RU" sz="1800" b="0" dirty="0" err="1"/>
              <a:t>розвитку</a:t>
            </a:r>
            <a:r>
              <a:rPr lang="ru-RU" sz="1800" b="0" dirty="0"/>
              <a:t> </a:t>
            </a:r>
            <a:r>
              <a:rPr lang="ru-RU" sz="1800" b="0" dirty="0" err="1"/>
              <a:t>мовлення</a:t>
            </a:r>
            <a:r>
              <a:rPr lang="ru-RU" sz="1800" b="0" dirty="0"/>
              <a:t>. </a:t>
            </a:r>
            <a:r>
              <a:rPr lang="ru-RU" sz="1800" b="0" dirty="0" err="1"/>
              <a:t>Однак</a:t>
            </a:r>
            <a:r>
              <a:rPr lang="ru-RU" sz="1800" b="0" dirty="0"/>
              <a:t> при </a:t>
            </a:r>
            <a:r>
              <a:rPr lang="ru-RU" sz="1800" b="0" dirty="0" err="1"/>
              <a:t>загальному</a:t>
            </a:r>
            <a:r>
              <a:rPr lang="ru-RU" sz="1800" b="0" dirty="0"/>
              <a:t> </a:t>
            </a:r>
            <a:r>
              <a:rPr lang="ru-RU" sz="1800" b="0" dirty="0" err="1"/>
              <a:t>недорозвитку</a:t>
            </a:r>
            <a:r>
              <a:rPr lang="ru-RU" sz="1800" b="0" dirty="0"/>
              <a:t> </a:t>
            </a:r>
            <a:r>
              <a:rPr lang="ru-RU" sz="1800" b="0" dirty="0" err="1"/>
              <a:t>мовлення</a:t>
            </a:r>
            <a:r>
              <a:rPr lang="ru-RU" sz="1800" b="0" dirty="0"/>
              <a:t> </a:t>
            </a:r>
            <a:r>
              <a:rPr lang="ru-RU" sz="1800" b="0" dirty="0" err="1"/>
              <a:t>формування</a:t>
            </a:r>
            <a:r>
              <a:rPr lang="ru-RU" sz="1800" b="0" dirty="0"/>
              <a:t> </a:t>
            </a:r>
            <a:r>
              <a:rPr lang="ru-RU" sz="1800" b="0" dirty="0" err="1"/>
              <a:t>граматичної</a:t>
            </a:r>
            <a:r>
              <a:rPr lang="ru-RU" sz="1800" b="0" dirty="0"/>
              <a:t> </a:t>
            </a:r>
            <a:r>
              <a:rPr lang="ru-RU" sz="1800" b="0" dirty="0" err="1"/>
              <a:t>будови</a:t>
            </a:r>
            <a:r>
              <a:rPr lang="ru-RU" sz="1800" b="0" dirty="0"/>
              <a:t> </a:t>
            </a:r>
            <a:r>
              <a:rPr lang="ru-RU" sz="1800" b="0" dirty="0" err="1"/>
              <a:t>мовлення</a:t>
            </a:r>
            <a:r>
              <a:rPr lang="ru-RU" sz="1800" b="0" dirty="0"/>
              <a:t> </a:t>
            </a:r>
            <a:r>
              <a:rPr lang="ru-RU" sz="1800" b="0" dirty="0" err="1"/>
              <a:t>відбувається</a:t>
            </a:r>
            <a:r>
              <a:rPr lang="ru-RU" sz="1800" b="0" dirty="0"/>
              <a:t> з великими </a:t>
            </a:r>
            <a:r>
              <a:rPr lang="ru-RU" sz="1800" b="0" dirty="0" err="1"/>
              <a:t>труднощами</a:t>
            </a:r>
            <a:r>
              <a:rPr lang="ru-RU" sz="1800" b="0" dirty="0"/>
              <a:t>. </a:t>
            </a:r>
            <a:r>
              <a:rPr lang="ru-RU" sz="1800" b="0" dirty="0" err="1"/>
              <a:t>Це</a:t>
            </a:r>
            <a:r>
              <a:rPr lang="ru-RU" sz="1800" b="0" dirty="0"/>
              <a:t> </a:t>
            </a:r>
            <a:r>
              <a:rPr lang="ru-RU" sz="1800" b="0" dirty="0" err="1"/>
              <a:t>проявляється</a:t>
            </a:r>
            <a:r>
              <a:rPr lang="ru-RU" sz="1800" b="0" dirty="0"/>
              <a:t> в </a:t>
            </a:r>
            <a:r>
              <a:rPr lang="ru-RU" sz="1800" b="0" dirty="0" err="1"/>
              <a:t>більш</a:t>
            </a:r>
            <a:r>
              <a:rPr lang="ru-RU" sz="1800" b="0" dirty="0"/>
              <a:t> </a:t>
            </a:r>
            <a:r>
              <a:rPr lang="ru-RU" sz="1800" b="0" dirty="0" err="1"/>
              <a:t>уповільненому</a:t>
            </a:r>
            <a:r>
              <a:rPr lang="ru-RU" sz="1800" b="0" dirty="0"/>
              <a:t> </a:t>
            </a:r>
            <a:r>
              <a:rPr lang="ru-RU" sz="1800" b="0" dirty="0" err="1"/>
              <a:t>темпі</a:t>
            </a:r>
            <a:r>
              <a:rPr lang="ru-RU" sz="1800" b="0" dirty="0"/>
              <a:t> </a:t>
            </a:r>
            <a:r>
              <a:rPr lang="ru-RU" sz="1800" b="0" dirty="0" err="1"/>
              <a:t>засвоєння</a:t>
            </a:r>
            <a:r>
              <a:rPr lang="ru-RU" sz="1800" b="0" dirty="0"/>
              <a:t> </a:t>
            </a:r>
            <a:r>
              <a:rPr lang="ru-RU" sz="1800" b="0" dirty="0" err="1"/>
              <a:t>граматичних</a:t>
            </a:r>
            <a:r>
              <a:rPr lang="ru-RU" sz="1800" b="0" dirty="0"/>
              <a:t> форм, </a:t>
            </a:r>
            <a:r>
              <a:rPr lang="ru-RU" sz="1800" b="0" dirty="0" err="1"/>
              <a:t>дисгармонії</a:t>
            </a:r>
            <a:r>
              <a:rPr lang="ru-RU" sz="1800" b="0" dirty="0"/>
              <a:t> </a:t>
            </a:r>
            <a:r>
              <a:rPr lang="ru-RU" sz="1800" b="0" dirty="0" err="1"/>
              <a:t>розвитку</a:t>
            </a:r>
            <a:r>
              <a:rPr lang="ru-RU" sz="1800" b="0" dirty="0"/>
              <a:t> </a:t>
            </a:r>
            <a:r>
              <a:rPr lang="ru-RU" sz="1800" b="0" dirty="0" err="1"/>
              <a:t>морфологічної</a:t>
            </a:r>
            <a:r>
              <a:rPr lang="ru-RU" sz="1800" b="0" dirty="0"/>
              <a:t> та </a:t>
            </a:r>
            <a:r>
              <a:rPr lang="ru-RU" sz="1800" b="0" dirty="0" err="1"/>
              <a:t>синтаксичної</a:t>
            </a:r>
            <a:r>
              <a:rPr lang="ru-RU" sz="1800" b="0" dirty="0"/>
              <a:t> систем </a:t>
            </a:r>
            <a:r>
              <a:rPr lang="ru-RU" sz="1800" b="0" dirty="0" err="1"/>
              <a:t>мови</a:t>
            </a:r>
            <a:r>
              <a:rPr lang="ru-RU" sz="1800" b="0" dirty="0"/>
              <a:t>, </a:t>
            </a:r>
            <a:r>
              <a:rPr lang="ru-RU" sz="1800" b="0" dirty="0" err="1"/>
              <a:t>викривленні</a:t>
            </a:r>
            <a:r>
              <a:rPr lang="ru-RU" sz="1800" b="0" dirty="0"/>
              <a:t> </a:t>
            </a:r>
            <a:r>
              <a:rPr lang="ru-RU" sz="1800" b="0" dirty="0" err="1"/>
              <a:t>загальної</a:t>
            </a:r>
            <a:r>
              <a:rPr lang="ru-RU" sz="1800" b="0" dirty="0"/>
              <a:t> </a:t>
            </a:r>
            <a:r>
              <a:rPr lang="ru-RU" sz="1800" b="0" dirty="0" err="1"/>
              <a:t>картини</a:t>
            </a:r>
            <a:r>
              <a:rPr lang="ru-RU" sz="1800" b="0" dirty="0"/>
              <a:t> </a:t>
            </a:r>
            <a:r>
              <a:rPr lang="ru-RU" sz="1800" b="0" dirty="0" err="1"/>
              <a:t>мовленнєвого</a:t>
            </a:r>
            <a:r>
              <a:rPr lang="ru-RU" sz="1800" b="0" dirty="0"/>
              <a:t> </a:t>
            </a:r>
            <a:r>
              <a:rPr lang="ru-RU" sz="1800" b="0" dirty="0" err="1"/>
              <a:t>розвитку</a:t>
            </a:r>
            <a:r>
              <a:rPr lang="ru-RU" sz="1800" b="0" dirty="0"/>
              <a:t>. </a:t>
            </a:r>
            <a:r>
              <a:rPr lang="ru-RU" sz="1800" b="0" dirty="0" err="1"/>
              <a:t>Це</a:t>
            </a:r>
            <a:r>
              <a:rPr lang="ru-RU" sz="1800" b="0" dirty="0"/>
              <a:t> </a:t>
            </a:r>
            <a:r>
              <a:rPr lang="ru-RU" sz="1800" b="0" dirty="0" err="1"/>
              <a:t>зумовлено</a:t>
            </a:r>
            <a:r>
              <a:rPr lang="ru-RU" sz="1800" b="0" dirty="0"/>
              <a:t> </a:t>
            </a:r>
            <a:r>
              <a:rPr lang="ru-RU" sz="1800" b="0" dirty="0" err="1"/>
              <a:t>тим</a:t>
            </a:r>
            <a:r>
              <a:rPr lang="ru-RU" sz="1800" b="0" dirty="0"/>
              <a:t>, </a:t>
            </a:r>
            <a:r>
              <a:rPr lang="ru-RU" sz="1800" b="0" dirty="0" err="1"/>
              <a:t>що</a:t>
            </a:r>
            <a:r>
              <a:rPr lang="ru-RU" sz="1800" b="0" dirty="0"/>
              <a:t> </a:t>
            </a:r>
            <a:r>
              <a:rPr lang="ru-RU" sz="1800" b="0" dirty="0" err="1"/>
              <a:t>граматичні</a:t>
            </a:r>
            <a:r>
              <a:rPr lang="ru-RU" sz="1800" b="0" dirty="0"/>
              <a:t> </a:t>
            </a:r>
            <a:r>
              <a:rPr lang="ru-RU" sz="1800" b="0" dirty="0" err="1"/>
              <a:t>значення</a:t>
            </a:r>
            <a:r>
              <a:rPr lang="ru-RU" sz="1800" b="0" dirty="0"/>
              <a:t> </a:t>
            </a:r>
            <a:r>
              <a:rPr lang="ru-RU" sz="1800" b="0" dirty="0" err="1"/>
              <a:t>завжди</a:t>
            </a:r>
            <a:r>
              <a:rPr lang="ru-RU" sz="1800" b="0" dirty="0"/>
              <a:t> </a:t>
            </a:r>
            <a:r>
              <a:rPr lang="ru-RU" sz="1800" b="0" dirty="0" err="1"/>
              <a:t>більш</a:t>
            </a:r>
            <a:r>
              <a:rPr lang="ru-RU" sz="1800" b="0" dirty="0"/>
              <a:t> </a:t>
            </a:r>
            <a:r>
              <a:rPr lang="ru-RU" sz="1800" b="0" dirty="0" err="1"/>
              <a:t>абстрактні</a:t>
            </a:r>
            <a:r>
              <a:rPr lang="ru-RU" sz="1800" b="0" dirty="0"/>
              <a:t>, </a:t>
            </a:r>
            <a:r>
              <a:rPr lang="ru-RU" sz="1800" b="0" dirty="0" err="1"/>
              <a:t>ніж</a:t>
            </a:r>
            <a:r>
              <a:rPr lang="ru-RU" sz="1800" b="0" dirty="0"/>
              <a:t> </a:t>
            </a:r>
            <a:r>
              <a:rPr lang="ru-RU" sz="1800" b="0" dirty="0" err="1"/>
              <a:t>лексичні</a:t>
            </a:r>
            <a:r>
              <a:rPr lang="ru-RU" sz="1800" b="0" dirty="0"/>
              <a:t>, а </a:t>
            </a:r>
            <a:r>
              <a:rPr lang="ru-RU" sz="1800" b="0" dirty="0" err="1"/>
              <a:t>граматична</a:t>
            </a:r>
            <a:r>
              <a:rPr lang="ru-RU" sz="1800" b="0" dirty="0"/>
              <a:t> система </a:t>
            </a:r>
            <a:r>
              <a:rPr lang="ru-RU" sz="1800" b="0" dirty="0" err="1"/>
              <a:t>мови</a:t>
            </a:r>
            <a:r>
              <a:rPr lang="ru-RU" sz="1800" b="0" dirty="0"/>
              <a:t> </a:t>
            </a:r>
            <a:r>
              <a:rPr lang="ru-RU" sz="1800" b="0" dirty="0" err="1"/>
              <a:t>організована</a:t>
            </a:r>
            <a:r>
              <a:rPr lang="ru-RU" sz="1800" b="0" dirty="0"/>
              <a:t> на </a:t>
            </a:r>
            <a:r>
              <a:rPr lang="ru-RU" sz="1800" b="0" dirty="0" err="1"/>
              <a:t>основі</a:t>
            </a:r>
            <a:r>
              <a:rPr lang="ru-RU" sz="1800" b="0" dirty="0"/>
              <a:t> </a:t>
            </a:r>
            <a:r>
              <a:rPr lang="ru-RU" sz="1800" b="0" dirty="0" err="1"/>
              <a:t>великої</a:t>
            </a:r>
            <a:r>
              <a:rPr lang="ru-RU" sz="1800" b="0" dirty="0"/>
              <a:t> </a:t>
            </a:r>
            <a:r>
              <a:rPr lang="ru-RU" sz="1800" b="0" dirty="0" err="1"/>
              <a:t>кількості</a:t>
            </a:r>
            <a:r>
              <a:rPr lang="ru-RU" sz="1800" b="0" dirty="0"/>
              <a:t> </a:t>
            </a:r>
            <a:r>
              <a:rPr lang="ru-RU" sz="1800" b="0" dirty="0" err="1"/>
              <a:t>мовних</a:t>
            </a:r>
            <a:r>
              <a:rPr lang="ru-RU" sz="1800" b="0" dirty="0"/>
              <a:t>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980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Категорія роду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640960" cy="64087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b="0" dirty="0" smtClean="0"/>
              <a:t>		</a:t>
            </a:r>
            <a:r>
              <a:rPr lang="ru-RU" b="0" dirty="0" err="1" smtClean="0"/>
              <a:t>Рід</a:t>
            </a:r>
            <a:r>
              <a:rPr lang="ru-RU" b="0" dirty="0" smtClean="0"/>
              <a:t> </a:t>
            </a:r>
            <a:r>
              <a:rPr lang="ru-RU" b="0" dirty="0"/>
              <a:t>як </a:t>
            </a:r>
            <a:r>
              <a:rPr lang="ru-RU" b="0" dirty="0" err="1"/>
              <a:t>класифікаційна</a:t>
            </a:r>
            <a:r>
              <a:rPr lang="ru-RU" b="0" dirty="0"/>
              <a:t> характеристика </a:t>
            </a:r>
            <a:r>
              <a:rPr lang="ru-RU" b="0" dirty="0" err="1"/>
              <a:t>властива</a:t>
            </a:r>
            <a:r>
              <a:rPr lang="ru-RU" b="0" dirty="0"/>
              <a:t> </a:t>
            </a:r>
            <a:r>
              <a:rPr lang="ru-RU" b="0" dirty="0" err="1"/>
              <a:t>лише</a:t>
            </a:r>
            <a:r>
              <a:rPr lang="ru-RU" b="0" dirty="0"/>
              <a:t> </a:t>
            </a:r>
            <a:r>
              <a:rPr lang="ru-RU" b="0" dirty="0" err="1" smtClean="0"/>
              <a:t>іменникам</a:t>
            </a:r>
            <a:r>
              <a:rPr lang="ru-RU" b="0" dirty="0" smtClean="0"/>
              <a:t> </a:t>
            </a:r>
            <a:r>
              <a:rPr lang="ru-RU" b="0" dirty="0"/>
              <a:t>та </a:t>
            </a:r>
            <a:r>
              <a:rPr lang="ru-RU" b="0" dirty="0" err="1"/>
              <a:t>особовим</a:t>
            </a:r>
            <a:r>
              <a:rPr lang="ru-RU" b="0" dirty="0"/>
              <a:t> </a:t>
            </a:r>
            <a:r>
              <a:rPr lang="ru-RU" b="0" dirty="0" err="1"/>
              <a:t>займенникам</a:t>
            </a:r>
            <a:r>
              <a:rPr lang="ru-RU" b="0" dirty="0"/>
              <a:t>. У </a:t>
            </a:r>
            <a:r>
              <a:rPr lang="ru-RU" b="0" dirty="0" err="1"/>
              <a:t>деяких</a:t>
            </a:r>
            <a:r>
              <a:rPr lang="ru-RU" b="0" dirty="0"/>
              <a:t> </a:t>
            </a:r>
            <a:r>
              <a:rPr lang="ru-RU" b="0" dirty="0" err="1"/>
              <a:t>частин</a:t>
            </a:r>
            <a:r>
              <a:rPr lang="ru-RU" b="0" dirty="0"/>
              <a:t> </a:t>
            </a:r>
            <a:r>
              <a:rPr lang="ru-RU" b="0" dirty="0" err="1"/>
              <a:t>мови</a:t>
            </a:r>
            <a:r>
              <a:rPr lang="ru-RU" b="0" dirty="0"/>
              <a:t> (</a:t>
            </a:r>
            <a:r>
              <a:rPr lang="ru-RU" b="0" dirty="0" err="1"/>
              <a:t>прикметники</a:t>
            </a:r>
            <a:r>
              <a:rPr lang="ru-RU" b="0" dirty="0"/>
              <a:t>; </a:t>
            </a:r>
            <a:r>
              <a:rPr lang="ru-RU" b="0" dirty="0" err="1"/>
              <a:t>дієслова</a:t>
            </a:r>
            <a:r>
              <a:rPr lang="ru-RU" b="0" dirty="0"/>
              <a:t> у </a:t>
            </a:r>
            <a:r>
              <a:rPr lang="ru-RU" b="0" dirty="0" err="1"/>
              <a:t>формі</a:t>
            </a:r>
            <a:r>
              <a:rPr lang="ru-RU" b="0" dirty="0"/>
              <a:t> </a:t>
            </a:r>
            <a:r>
              <a:rPr lang="ru-RU" b="0" dirty="0" err="1"/>
              <a:t>минулого</a:t>
            </a:r>
            <a:r>
              <a:rPr lang="ru-RU" b="0" dirty="0"/>
              <a:t> часу, </a:t>
            </a:r>
            <a:r>
              <a:rPr lang="ru-RU" b="0" dirty="0" err="1"/>
              <a:t>третьої</a:t>
            </a:r>
            <a:r>
              <a:rPr lang="ru-RU" b="0" dirty="0"/>
              <a:t> особи </a:t>
            </a:r>
            <a:r>
              <a:rPr lang="ru-RU" b="0" dirty="0" err="1"/>
              <a:t>однини</a:t>
            </a:r>
            <a:r>
              <a:rPr lang="ru-RU" b="0" dirty="0"/>
              <a:t>; </a:t>
            </a:r>
            <a:r>
              <a:rPr lang="ru-RU" b="0" dirty="0" err="1"/>
              <a:t>присвійні</a:t>
            </a:r>
            <a:r>
              <a:rPr lang="ru-RU" b="0" dirty="0"/>
              <a:t> та </a:t>
            </a:r>
            <a:r>
              <a:rPr lang="ru-RU" b="0" dirty="0" err="1"/>
              <a:t>вказівні</a:t>
            </a:r>
            <a:r>
              <a:rPr lang="ru-RU" b="0" dirty="0"/>
              <a:t> </a:t>
            </a:r>
            <a:r>
              <a:rPr lang="ru-RU" b="0" dirty="0" err="1"/>
              <a:t>займенники</a:t>
            </a:r>
            <a:r>
              <a:rPr lang="ru-RU" b="0" dirty="0"/>
              <a:t> та </a:t>
            </a:r>
            <a:r>
              <a:rPr lang="ru-RU" b="0" dirty="0" err="1"/>
              <a:t>ін</a:t>
            </a:r>
            <a:r>
              <a:rPr lang="ru-RU" b="0" dirty="0"/>
              <a:t>..) </a:t>
            </a:r>
            <a:r>
              <a:rPr lang="ru-RU" b="0" dirty="0" err="1"/>
              <a:t>рід</a:t>
            </a:r>
            <a:r>
              <a:rPr lang="ru-RU" b="0" dirty="0"/>
              <a:t> </a:t>
            </a:r>
            <a:r>
              <a:rPr lang="ru-RU" b="0" dirty="0" err="1"/>
              <a:t>виявляється</a:t>
            </a:r>
            <a:r>
              <a:rPr lang="ru-RU" b="0" dirty="0"/>
              <a:t> при </a:t>
            </a:r>
            <a:r>
              <a:rPr lang="ru-RU" b="0" dirty="0" err="1"/>
              <a:t>узгодженні</a:t>
            </a:r>
            <a:r>
              <a:rPr lang="ru-RU" b="0" dirty="0"/>
              <a:t> з </a:t>
            </a:r>
            <a:r>
              <a:rPr lang="ru-RU" b="0" dirty="0" err="1"/>
              <a:t>іменниками</a:t>
            </a:r>
            <a:r>
              <a:rPr lang="ru-RU" b="0" dirty="0"/>
              <a:t> і, на </a:t>
            </a:r>
            <a:r>
              <a:rPr lang="ru-RU" b="0" dirty="0" err="1"/>
              <a:t>відмінну</a:t>
            </a:r>
            <a:r>
              <a:rPr lang="ru-RU" b="0" dirty="0"/>
              <a:t> </a:t>
            </a:r>
            <a:r>
              <a:rPr lang="ru-RU" b="0" dirty="0" err="1"/>
              <a:t>від</a:t>
            </a:r>
            <a:r>
              <a:rPr lang="ru-RU" b="0" dirty="0"/>
              <a:t> </a:t>
            </a:r>
            <a:r>
              <a:rPr lang="ru-RU" b="0" dirty="0" err="1"/>
              <a:t>останніх</a:t>
            </a:r>
            <a:r>
              <a:rPr lang="ru-RU" b="0" dirty="0"/>
              <a:t> </a:t>
            </a:r>
            <a:r>
              <a:rPr lang="ru-RU" b="0" dirty="0" err="1"/>
              <a:t>може</a:t>
            </a:r>
            <a:r>
              <a:rPr lang="ru-RU" b="0" dirty="0"/>
              <a:t> </a:t>
            </a:r>
            <a:r>
              <a:rPr lang="ru-RU" b="0" dirty="0" err="1"/>
              <a:t>змінюватись</a:t>
            </a:r>
            <a:r>
              <a:rPr lang="ru-RU" b="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b="0" dirty="0" smtClean="0"/>
              <a:t>		</a:t>
            </a:r>
            <a:r>
              <a:rPr lang="ru-RU" b="0" dirty="0" err="1" smtClean="0"/>
              <a:t>Складність</a:t>
            </a:r>
            <a:r>
              <a:rPr lang="ru-RU" b="0" dirty="0" smtClean="0"/>
              <a:t> </a:t>
            </a:r>
            <a:r>
              <a:rPr lang="ru-RU" b="0" dirty="0" err="1"/>
              <a:t>названої</a:t>
            </a:r>
            <a:r>
              <a:rPr lang="ru-RU" b="0" dirty="0"/>
              <a:t> </a:t>
            </a:r>
            <a:r>
              <a:rPr lang="ru-RU" b="0" dirty="0" err="1"/>
              <a:t>категорії</a:t>
            </a:r>
            <a:r>
              <a:rPr lang="ru-RU" b="0" dirty="0"/>
              <a:t> для </a:t>
            </a:r>
            <a:r>
              <a:rPr lang="ru-RU" b="0" dirty="0" err="1"/>
              <a:t>засвоєння</a:t>
            </a:r>
            <a:r>
              <a:rPr lang="ru-RU" b="0" dirty="0"/>
              <a:t> </a:t>
            </a:r>
            <a:r>
              <a:rPr lang="ru-RU" b="0" dirty="0" err="1"/>
              <a:t>пояснюється</a:t>
            </a:r>
            <a:r>
              <a:rPr lang="ru-RU" b="0" dirty="0"/>
              <a:t> </a:t>
            </a:r>
            <a:r>
              <a:rPr lang="ru-RU" b="0" dirty="0" err="1"/>
              <a:t>певною</a:t>
            </a:r>
            <a:r>
              <a:rPr lang="ru-RU" b="0" dirty="0"/>
              <a:t> </a:t>
            </a:r>
            <a:r>
              <a:rPr lang="ru-RU" b="0" dirty="0" err="1"/>
              <a:t>умовністю</a:t>
            </a:r>
            <a:r>
              <a:rPr lang="ru-RU" b="0" dirty="0"/>
              <a:t> </a:t>
            </a:r>
            <a:r>
              <a:rPr lang="ru-RU" b="0" dirty="0" err="1"/>
              <a:t>родової</a:t>
            </a:r>
            <a:r>
              <a:rPr lang="ru-RU" b="0" dirty="0"/>
              <a:t> </a:t>
            </a:r>
            <a:r>
              <a:rPr lang="ru-RU" b="0" dirty="0" err="1"/>
              <a:t>ознаки</a:t>
            </a:r>
            <a:r>
              <a:rPr lang="ru-RU" b="0" dirty="0"/>
              <a:t> для </a:t>
            </a:r>
            <a:r>
              <a:rPr lang="ru-RU" b="0" dirty="0" err="1"/>
              <a:t>більшості</a:t>
            </a:r>
            <a:r>
              <a:rPr lang="ru-RU" b="0" dirty="0"/>
              <a:t> </a:t>
            </a:r>
            <a:r>
              <a:rPr lang="ru-RU" b="0" dirty="0" err="1"/>
              <a:t>іменників</a:t>
            </a:r>
            <a:r>
              <a:rPr lang="ru-RU" b="0" dirty="0"/>
              <a:t> (</a:t>
            </a:r>
            <a:r>
              <a:rPr lang="ru-RU" b="0" dirty="0" err="1"/>
              <a:t>виключення</a:t>
            </a:r>
            <a:r>
              <a:rPr lang="ru-RU" b="0" dirty="0"/>
              <a:t> </a:t>
            </a:r>
            <a:r>
              <a:rPr lang="ru-RU" b="0" dirty="0" err="1"/>
              <a:t>складають</a:t>
            </a:r>
            <a:r>
              <a:rPr lang="ru-RU" b="0" dirty="0"/>
              <a:t> </a:t>
            </a:r>
            <a:r>
              <a:rPr lang="ru-RU" b="0" dirty="0" err="1"/>
              <a:t>лише</a:t>
            </a:r>
            <a:r>
              <a:rPr lang="ru-RU" b="0" dirty="0"/>
              <a:t> </a:t>
            </a:r>
            <a:r>
              <a:rPr lang="ru-RU" b="0" dirty="0" err="1"/>
              <a:t>деякі</a:t>
            </a:r>
            <a:r>
              <a:rPr lang="ru-RU" b="0" dirty="0"/>
              <a:t> </a:t>
            </a:r>
            <a:r>
              <a:rPr lang="ru-RU" b="0" dirty="0" err="1"/>
              <a:t>назви</a:t>
            </a:r>
            <a:r>
              <a:rPr lang="ru-RU" b="0" dirty="0"/>
              <a:t> </a:t>
            </a:r>
            <a:r>
              <a:rPr lang="ru-RU" b="0" dirty="0" err="1"/>
              <a:t>істот</a:t>
            </a:r>
            <a:r>
              <a:rPr lang="ru-RU" b="0" dirty="0"/>
              <a:t> на </a:t>
            </a:r>
            <a:r>
              <a:rPr lang="ru-RU" b="0" dirty="0" err="1"/>
              <a:t>позначення</a:t>
            </a:r>
            <a:r>
              <a:rPr lang="ru-RU" b="0" dirty="0"/>
              <a:t> людей та </a:t>
            </a:r>
            <a:r>
              <a:rPr lang="ru-RU" b="0" dirty="0" err="1"/>
              <a:t>окремих</a:t>
            </a:r>
            <a:r>
              <a:rPr lang="ru-RU" b="0" dirty="0"/>
              <a:t> </a:t>
            </a:r>
            <a:r>
              <a:rPr lang="ru-RU" b="0" dirty="0" err="1"/>
              <a:t>тварин</a:t>
            </a:r>
            <a:r>
              <a:rPr lang="ru-RU" b="0" dirty="0"/>
              <a:t>, </a:t>
            </a:r>
            <a:r>
              <a:rPr lang="ru-RU" b="0" dirty="0" err="1"/>
              <a:t>наприклад</a:t>
            </a:r>
            <a:r>
              <a:rPr lang="ru-RU" b="0" dirty="0"/>
              <a:t>: хлопчик, </a:t>
            </a:r>
            <a:r>
              <a:rPr lang="ru-RU" b="0" dirty="0" err="1"/>
              <a:t>дівчинка</a:t>
            </a:r>
            <a:r>
              <a:rPr lang="ru-RU" b="0" dirty="0"/>
              <a:t>, </a:t>
            </a:r>
            <a:r>
              <a:rPr lang="ru-RU" b="0" dirty="0" err="1"/>
              <a:t>тато</a:t>
            </a:r>
            <a:r>
              <a:rPr lang="ru-RU" b="0" dirty="0"/>
              <a:t>, мама, </a:t>
            </a:r>
            <a:r>
              <a:rPr lang="ru-RU" b="0" dirty="0" err="1"/>
              <a:t>вовк</a:t>
            </a:r>
            <a:r>
              <a:rPr lang="ru-RU" b="0" dirty="0"/>
              <a:t>, </a:t>
            </a:r>
            <a:r>
              <a:rPr lang="ru-RU" b="0" dirty="0" err="1"/>
              <a:t>вовчиця</a:t>
            </a:r>
            <a:r>
              <a:rPr lang="ru-RU" b="0" dirty="0"/>
              <a:t>, </a:t>
            </a:r>
            <a:r>
              <a:rPr lang="ru-RU" b="0" dirty="0" err="1"/>
              <a:t>кіт</a:t>
            </a:r>
            <a:r>
              <a:rPr lang="ru-RU" b="0" dirty="0"/>
              <a:t>, </a:t>
            </a:r>
            <a:r>
              <a:rPr lang="ru-RU" b="0" dirty="0" err="1"/>
              <a:t>кішка</a:t>
            </a:r>
            <a:r>
              <a:rPr lang="ru-RU" b="0" dirty="0"/>
              <a:t> та </a:t>
            </a:r>
            <a:r>
              <a:rPr lang="ru-RU" b="0" dirty="0" err="1"/>
              <a:t>ін</a:t>
            </a:r>
            <a:r>
              <a:rPr lang="ru-RU" b="0" dirty="0"/>
              <a:t>.). У </a:t>
            </a:r>
            <a:r>
              <a:rPr lang="ru-RU" b="0" dirty="0" err="1"/>
              <a:t>зв'язку</a:t>
            </a:r>
            <a:r>
              <a:rPr lang="ru-RU" b="0" dirty="0"/>
              <a:t> з </a:t>
            </a:r>
            <a:r>
              <a:rPr lang="ru-RU" b="0" dirty="0" err="1"/>
              <a:t>цим</a:t>
            </a:r>
            <a:r>
              <a:rPr lang="ru-RU" b="0" dirty="0"/>
              <a:t> </a:t>
            </a:r>
            <a:r>
              <a:rPr lang="ru-RU" b="0" dirty="0" err="1"/>
              <a:t>визначення</a:t>
            </a:r>
            <a:r>
              <a:rPr lang="ru-RU" b="0" dirty="0"/>
              <a:t> роду </a:t>
            </a:r>
            <a:r>
              <a:rPr lang="ru-RU" b="0" dirty="0" err="1"/>
              <a:t>вимагає</a:t>
            </a:r>
            <a:r>
              <a:rPr lang="ru-RU" b="0" dirty="0"/>
              <a:t> </a:t>
            </a:r>
            <a:r>
              <a:rPr lang="ru-RU" b="0" dirty="0" err="1"/>
              <a:t>особливих</a:t>
            </a:r>
            <a:r>
              <a:rPr lang="ru-RU" b="0" dirty="0"/>
              <a:t> </a:t>
            </a:r>
            <a:r>
              <a:rPr lang="ru-RU" b="0" dirty="0" err="1"/>
              <a:t>навичок</a:t>
            </a:r>
            <a:r>
              <a:rPr lang="ru-RU" b="0" dirty="0"/>
              <a:t>, </a:t>
            </a:r>
            <a:r>
              <a:rPr lang="ru-RU" b="0" dirty="0" err="1"/>
              <a:t>складність</a:t>
            </a:r>
            <a:r>
              <a:rPr lang="ru-RU" b="0" dirty="0"/>
              <a:t> </a:t>
            </a:r>
            <a:r>
              <a:rPr lang="ru-RU" b="0" dirty="0" err="1"/>
              <a:t>формування</a:t>
            </a:r>
            <a:r>
              <a:rPr lang="ru-RU" b="0" dirty="0"/>
              <a:t> </a:t>
            </a:r>
            <a:r>
              <a:rPr lang="ru-RU" b="0" dirty="0" err="1"/>
              <a:t>яких</a:t>
            </a:r>
            <a:r>
              <a:rPr lang="ru-RU" b="0" dirty="0"/>
              <a:t> </a:t>
            </a:r>
            <a:r>
              <a:rPr lang="ru-RU" b="0" dirty="0" err="1"/>
              <a:t>зумовлена</a:t>
            </a:r>
            <a:r>
              <a:rPr lang="ru-RU" b="0" dirty="0"/>
              <a:t> </a:t>
            </a:r>
            <a:r>
              <a:rPr lang="ru-RU" b="0" dirty="0" err="1"/>
              <a:t>тим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критеріями</a:t>
            </a:r>
            <a:r>
              <a:rPr lang="ru-RU" b="0" dirty="0"/>
              <a:t> </a:t>
            </a:r>
            <a:r>
              <a:rPr lang="ru-RU" b="0" dirty="0" err="1"/>
              <a:t>родової</a:t>
            </a:r>
            <a:r>
              <a:rPr lang="ru-RU" b="0" dirty="0"/>
              <a:t> </a:t>
            </a:r>
            <a:r>
              <a:rPr lang="ru-RU" b="0" dirty="0" err="1"/>
              <a:t>ознаки</a:t>
            </a:r>
            <a:r>
              <a:rPr lang="ru-RU" b="0" dirty="0"/>
              <a:t> є не </a:t>
            </a:r>
            <a:r>
              <a:rPr lang="ru-RU" b="0" dirty="0" err="1"/>
              <a:t>лише</a:t>
            </a:r>
            <a:r>
              <a:rPr lang="ru-RU" b="0" dirty="0"/>
              <a:t> </a:t>
            </a:r>
            <a:r>
              <a:rPr lang="ru-RU" b="0" dirty="0" err="1"/>
              <a:t>морфологічні</a:t>
            </a:r>
            <a:r>
              <a:rPr lang="ru-RU" b="0" dirty="0"/>
              <a:t> (як у </a:t>
            </a:r>
            <a:r>
              <a:rPr lang="ru-RU" b="0" dirty="0" err="1"/>
              <a:t>більшості</a:t>
            </a:r>
            <a:r>
              <a:rPr lang="ru-RU" b="0" dirty="0"/>
              <a:t> </a:t>
            </a:r>
            <a:r>
              <a:rPr lang="ru-RU" b="0" dirty="0" err="1"/>
              <a:t>граматичних</a:t>
            </a:r>
            <a:r>
              <a:rPr lang="ru-RU" b="0" dirty="0"/>
              <a:t> </a:t>
            </a:r>
            <a:r>
              <a:rPr lang="ru-RU" b="0" dirty="0" err="1"/>
              <a:t>категорій</a:t>
            </a:r>
            <a:r>
              <a:rPr lang="ru-RU" b="0" dirty="0"/>
              <a:t>), але й </a:t>
            </a:r>
            <a:r>
              <a:rPr lang="ru-RU" b="0" dirty="0" err="1"/>
              <a:t>синтаксичні</a:t>
            </a:r>
            <a:r>
              <a:rPr lang="ru-RU" b="0" dirty="0"/>
              <a:t> </a:t>
            </a:r>
            <a:r>
              <a:rPr lang="ru-RU" b="0" dirty="0" err="1"/>
              <a:t>показники</a:t>
            </a:r>
            <a:r>
              <a:rPr lang="ru-RU" b="0" dirty="0"/>
              <a:t>. </a:t>
            </a:r>
            <a:r>
              <a:rPr lang="ru-RU" b="0" dirty="0" err="1"/>
              <a:t>Інакше</a:t>
            </a:r>
            <a:r>
              <a:rPr lang="ru-RU" b="0" dirty="0"/>
              <a:t> </a:t>
            </a:r>
            <a:r>
              <a:rPr lang="ru-RU" b="0" dirty="0" err="1"/>
              <a:t>кажучи</a:t>
            </a:r>
            <a:r>
              <a:rPr lang="ru-RU" b="0" dirty="0"/>
              <a:t>, для </a:t>
            </a:r>
            <a:r>
              <a:rPr lang="ru-RU" b="0" dirty="0" err="1"/>
              <a:t>засвоєння</a:t>
            </a:r>
            <a:r>
              <a:rPr lang="ru-RU" b="0" dirty="0"/>
              <a:t> </a:t>
            </a:r>
            <a:r>
              <a:rPr lang="ru-RU" b="0" dirty="0" err="1"/>
              <a:t>категорії</a:t>
            </a:r>
            <a:r>
              <a:rPr lang="ru-RU" b="0" dirty="0"/>
              <a:t> роду </a:t>
            </a:r>
            <a:r>
              <a:rPr lang="ru-RU" b="0" dirty="0" err="1"/>
              <a:t>дитина</a:t>
            </a:r>
            <a:r>
              <a:rPr lang="ru-RU" b="0" dirty="0"/>
              <a:t> повинна не </a:t>
            </a:r>
            <a:r>
              <a:rPr lang="ru-RU" b="0" dirty="0" err="1"/>
              <a:t>лише</a:t>
            </a:r>
            <a:r>
              <a:rPr lang="ru-RU" b="0" dirty="0"/>
              <a:t> </a:t>
            </a:r>
            <a:r>
              <a:rPr lang="ru-RU" b="0" dirty="0" err="1"/>
              <a:t>засвоїти</a:t>
            </a:r>
            <a:r>
              <a:rPr lang="ru-RU" b="0" dirty="0"/>
              <a:t> систему </a:t>
            </a:r>
            <a:r>
              <a:rPr lang="ru-RU" b="0" dirty="0" err="1"/>
              <a:t>родових</a:t>
            </a:r>
            <a:r>
              <a:rPr lang="ru-RU" b="0" dirty="0"/>
              <a:t> морфем (</a:t>
            </a:r>
            <a:r>
              <a:rPr lang="ru-RU" b="0" dirty="0" err="1"/>
              <a:t>флексій</a:t>
            </a:r>
            <a:r>
              <a:rPr lang="ru-RU" b="0" dirty="0"/>
              <a:t>), але й </a:t>
            </a:r>
            <a:r>
              <a:rPr lang="ru-RU" b="0" dirty="0" err="1"/>
              <a:t>навчитися</a:t>
            </a:r>
            <a:r>
              <a:rPr lang="ru-RU" b="0" dirty="0"/>
              <a:t> </a:t>
            </a:r>
            <a:r>
              <a:rPr lang="ru-RU" b="0" dirty="0" err="1"/>
              <a:t>визначати</a:t>
            </a:r>
            <a:r>
              <a:rPr lang="ru-RU" b="0" dirty="0"/>
              <a:t> в </a:t>
            </a:r>
            <a:r>
              <a:rPr lang="ru-RU" b="0" dirty="0" err="1"/>
              <a:t>мовленнєвих</a:t>
            </a:r>
            <a:r>
              <a:rPr lang="ru-RU" b="0" dirty="0"/>
              <a:t> </a:t>
            </a:r>
            <a:r>
              <a:rPr lang="ru-RU" b="0" dirty="0" err="1"/>
              <a:t>висловлюваннях</a:t>
            </a:r>
            <a:r>
              <a:rPr lang="ru-RU" b="0" dirty="0"/>
              <a:t> </a:t>
            </a:r>
            <a:r>
              <a:rPr lang="ru-RU" b="0" dirty="0" err="1"/>
              <a:t>дорослих</a:t>
            </a:r>
            <a:r>
              <a:rPr lang="ru-RU" b="0" dirty="0"/>
              <a:t> р</a:t>
            </a:r>
            <a:r>
              <a:rPr lang="en-US" b="0" dirty="0" err="1"/>
              <a:t>i</a:t>
            </a:r>
            <a:r>
              <a:rPr lang="ru-RU" b="0" dirty="0"/>
              <a:t>д </a:t>
            </a:r>
            <a:r>
              <a:rPr lang="en-US" b="0" dirty="0" err="1"/>
              <a:t>i</a:t>
            </a:r>
            <a:r>
              <a:rPr lang="ru-RU" b="0" dirty="0" err="1"/>
              <a:t>менника</a:t>
            </a:r>
            <a:r>
              <a:rPr lang="ru-RU" b="0" dirty="0"/>
              <a:t> у </a:t>
            </a:r>
            <a:r>
              <a:rPr lang="ru-RU" b="0" dirty="0" err="1"/>
              <a:t>словосполученнях</a:t>
            </a:r>
            <a:r>
              <a:rPr lang="ru-RU" b="0" dirty="0"/>
              <a:t> типу </a:t>
            </a:r>
            <a:r>
              <a:rPr lang="ru-RU" b="0" dirty="0" err="1"/>
              <a:t>іменник</a:t>
            </a:r>
            <a:r>
              <a:rPr lang="ru-RU" b="0" dirty="0"/>
              <a:t> з </a:t>
            </a:r>
            <a:r>
              <a:rPr lang="ru-RU" b="0" dirty="0" err="1"/>
              <a:t>прикметником</a:t>
            </a:r>
            <a:r>
              <a:rPr lang="ru-RU" b="0" dirty="0"/>
              <a:t>; з </a:t>
            </a:r>
            <a:r>
              <a:rPr lang="ru-RU" b="0" dirty="0" err="1"/>
              <a:t>особовим</a:t>
            </a:r>
            <a:r>
              <a:rPr lang="ru-RU" b="0" dirty="0"/>
              <a:t>, </a:t>
            </a:r>
            <a:r>
              <a:rPr lang="ru-RU" b="0" dirty="0" err="1"/>
              <a:t>вказівним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присвійним</a:t>
            </a:r>
            <a:r>
              <a:rPr lang="ru-RU" b="0" dirty="0"/>
              <a:t> </a:t>
            </a:r>
            <a:r>
              <a:rPr lang="ru-RU" b="0" dirty="0" err="1"/>
              <a:t>займенником</a:t>
            </a:r>
            <a:r>
              <a:rPr lang="ru-RU" b="0" dirty="0"/>
              <a:t>; </a:t>
            </a:r>
            <a:r>
              <a:rPr lang="ru-RU" b="0" dirty="0" err="1"/>
              <a:t>дієсловом</a:t>
            </a:r>
            <a:r>
              <a:rPr lang="ru-RU" b="0" dirty="0"/>
              <a:t> </a:t>
            </a:r>
            <a:r>
              <a:rPr lang="ru-RU" b="0" dirty="0" err="1"/>
              <a:t>минулого</a:t>
            </a:r>
            <a:r>
              <a:rPr lang="ru-RU" b="0" dirty="0"/>
              <a:t> часу у </a:t>
            </a:r>
            <a:r>
              <a:rPr lang="ru-RU" b="0" dirty="0" err="1"/>
              <a:t>формі</a:t>
            </a:r>
            <a:r>
              <a:rPr lang="ru-RU" b="0" dirty="0"/>
              <a:t> 3-і особи </a:t>
            </a:r>
            <a:r>
              <a:rPr lang="ru-RU" b="0" dirty="0" err="1"/>
              <a:t>однини</a:t>
            </a:r>
            <a:r>
              <a:rPr lang="ru-RU" b="0" dirty="0"/>
              <a:t> </a:t>
            </a:r>
            <a:r>
              <a:rPr lang="ru-RU" b="0" dirty="0" err="1"/>
              <a:t>тощо</a:t>
            </a:r>
            <a:r>
              <a:rPr lang="ru-RU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7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520940" cy="54247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b="0" dirty="0" smtClean="0"/>
              <a:t>		</a:t>
            </a:r>
            <a:r>
              <a:rPr lang="ru-RU" sz="1700" b="0" dirty="0" smtClean="0"/>
              <a:t>Одним </a:t>
            </a:r>
            <a:r>
              <a:rPr lang="ru-RU" sz="1700" b="0" dirty="0"/>
              <a:t>з </a:t>
            </a:r>
            <a:r>
              <a:rPr lang="ru-RU" sz="1700" b="0" dirty="0" err="1"/>
              <a:t>основних</a:t>
            </a:r>
            <a:r>
              <a:rPr lang="ru-RU" sz="1700" b="0" dirty="0"/>
              <a:t> </a:t>
            </a:r>
            <a:r>
              <a:rPr lang="ru-RU" sz="1700" b="0" dirty="0" err="1"/>
              <a:t>проявів</a:t>
            </a:r>
            <a:r>
              <a:rPr lang="ru-RU" sz="1700" b="0" dirty="0"/>
              <a:t> </a:t>
            </a:r>
            <a:r>
              <a:rPr lang="ru-RU" sz="1700" b="0" dirty="0" err="1"/>
              <a:t>недостатнього</a:t>
            </a:r>
            <a:r>
              <a:rPr lang="ru-RU" sz="1700" b="0" dirty="0"/>
              <a:t> </a:t>
            </a:r>
            <a:r>
              <a:rPr lang="ru-RU" sz="1700" b="0" dirty="0" err="1"/>
              <a:t>засвоєння</a:t>
            </a:r>
            <a:r>
              <a:rPr lang="ru-RU" sz="1700" b="0" dirty="0"/>
              <a:t> </a:t>
            </a:r>
            <a:r>
              <a:rPr lang="ru-RU" sz="1700" b="0" dirty="0" err="1"/>
              <a:t>категорії</a:t>
            </a:r>
            <a:r>
              <a:rPr lang="ru-RU" sz="1700" b="0" dirty="0"/>
              <a:t> роду в </a:t>
            </a:r>
            <a:r>
              <a:rPr lang="ru-RU" sz="1700" b="0" dirty="0" err="1"/>
              <a:t>мовленні</a:t>
            </a:r>
            <a:r>
              <a:rPr lang="ru-RU" sz="1700" b="0" dirty="0"/>
              <a:t>  </a:t>
            </a:r>
            <a:r>
              <a:rPr lang="ru-RU" sz="1700" b="0" dirty="0" err="1"/>
              <a:t>дошкільник</a:t>
            </a:r>
            <a:r>
              <a:rPr lang="en-US" sz="1700" b="0" dirty="0" err="1"/>
              <a:t>i</a:t>
            </a:r>
            <a:r>
              <a:rPr lang="ru-RU" sz="1700" b="0" dirty="0"/>
              <a:t>в є </a:t>
            </a:r>
            <a:r>
              <a:rPr lang="ru-RU" sz="1700" b="0" dirty="0" err="1"/>
              <a:t>поширені</a:t>
            </a:r>
            <a:r>
              <a:rPr lang="ru-RU" sz="1700" b="0" dirty="0"/>
              <a:t> </a:t>
            </a:r>
            <a:r>
              <a:rPr lang="ru-RU" sz="1700" b="0" dirty="0" err="1"/>
              <a:t>помилки</a:t>
            </a:r>
            <a:r>
              <a:rPr lang="ru-RU" sz="1700" b="0" dirty="0"/>
              <a:t> на </a:t>
            </a:r>
            <a:r>
              <a:rPr lang="ru-RU" sz="1700" b="0" dirty="0" err="1"/>
              <a:t>змішування</a:t>
            </a:r>
            <a:r>
              <a:rPr lang="ru-RU" sz="1700" b="0" dirty="0"/>
              <a:t> </a:t>
            </a:r>
            <a:r>
              <a:rPr lang="ru-RU" sz="1700" b="0" dirty="0" err="1"/>
              <a:t>відмінкових</a:t>
            </a:r>
            <a:r>
              <a:rPr lang="ru-RU" sz="1700" b="0" dirty="0"/>
              <a:t> </a:t>
            </a:r>
            <a:r>
              <a:rPr lang="ru-RU" sz="1700" b="0" dirty="0" err="1"/>
              <a:t>зак</a:t>
            </a:r>
            <a:r>
              <a:rPr lang="en-US" sz="1700" b="0" dirty="0" err="1"/>
              <a:t>i</a:t>
            </a:r>
            <a:r>
              <a:rPr lang="ru-RU" sz="1700" b="0" dirty="0" err="1"/>
              <a:t>нчень</a:t>
            </a:r>
            <a:r>
              <a:rPr lang="ru-RU" sz="1700" b="0" dirty="0"/>
              <a:t> за в</a:t>
            </a:r>
            <a:r>
              <a:rPr lang="en-US" sz="1700" b="0" dirty="0" err="1"/>
              <a:t>i</a:t>
            </a:r>
            <a:r>
              <a:rPr lang="ru-RU" sz="1700" b="0" dirty="0" err="1"/>
              <a:t>дм</a:t>
            </a:r>
            <a:r>
              <a:rPr lang="en-US" sz="1700" b="0" dirty="0" err="1"/>
              <a:t>i</a:t>
            </a:r>
            <a:r>
              <a:rPr lang="ru-RU" sz="1700" b="0" dirty="0"/>
              <a:t>нами, </a:t>
            </a:r>
            <a:r>
              <a:rPr lang="ru-RU" sz="1700" b="0" dirty="0" err="1"/>
              <a:t>що</a:t>
            </a:r>
            <a:r>
              <a:rPr lang="ru-RU" sz="1700" b="0" dirty="0"/>
              <a:t> </a:t>
            </a:r>
            <a:r>
              <a:rPr lang="ru-RU" sz="1700" b="0" dirty="0" err="1"/>
              <a:t>проявляються</a:t>
            </a:r>
            <a:r>
              <a:rPr lang="ru-RU" sz="1700" b="0" dirty="0"/>
              <a:t>, </a:t>
            </a:r>
            <a:r>
              <a:rPr lang="ru-RU" sz="1700" b="0" dirty="0" err="1"/>
              <a:t>наприклад</a:t>
            </a:r>
            <a:r>
              <a:rPr lang="ru-RU" sz="1700" b="0" dirty="0"/>
              <a:t>, у в</a:t>
            </a:r>
            <a:r>
              <a:rPr lang="en-US" sz="1700" b="0" dirty="0" err="1"/>
              <a:t>i</a:t>
            </a:r>
            <a:r>
              <a:rPr lang="ru-RU" sz="1700" b="0" dirty="0" err="1"/>
              <a:t>дм</a:t>
            </a:r>
            <a:r>
              <a:rPr lang="en-US" sz="1700" b="0" dirty="0" err="1"/>
              <a:t>i</a:t>
            </a:r>
            <a:r>
              <a:rPr lang="ru-RU" sz="1700" b="0" dirty="0" err="1"/>
              <a:t>нюванні</a:t>
            </a:r>
            <a:r>
              <a:rPr lang="ru-RU" sz="1700" b="0" dirty="0"/>
              <a:t> </a:t>
            </a:r>
            <a:r>
              <a:rPr lang="ru-RU" sz="1700" b="0" dirty="0" err="1"/>
              <a:t>іменників</a:t>
            </a:r>
            <a:r>
              <a:rPr lang="ru-RU" sz="1700" b="0" dirty="0"/>
              <a:t> </a:t>
            </a:r>
            <a:r>
              <a:rPr lang="ru-RU" sz="1700" b="0" dirty="0" err="1"/>
              <a:t>чоловічого</a:t>
            </a:r>
            <a:r>
              <a:rPr lang="ru-RU" sz="1700" b="0" dirty="0"/>
              <a:t> роду (2 в</a:t>
            </a:r>
            <a:r>
              <a:rPr lang="en-US" sz="1700" b="0" dirty="0" err="1"/>
              <a:t>i</a:t>
            </a:r>
            <a:r>
              <a:rPr lang="ru-RU" sz="1700" b="0" dirty="0" err="1"/>
              <a:t>дм</a:t>
            </a:r>
            <a:r>
              <a:rPr lang="en-US" sz="1700" b="0" dirty="0" err="1"/>
              <a:t>i</a:t>
            </a:r>
            <a:r>
              <a:rPr lang="ru-RU" sz="1700" b="0" dirty="0"/>
              <a:t>на) на </a:t>
            </a:r>
            <a:r>
              <a:rPr lang="ru-RU" sz="1700" b="0" dirty="0" err="1"/>
              <a:t>зразок</a:t>
            </a:r>
            <a:r>
              <a:rPr lang="ru-RU" sz="1700" b="0" dirty="0"/>
              <a:t> </a:t>
            </a:r>
            <a:r>
              <a:rPr lang="ru-RU" sz="1700" b="0" dirty="0" err="1"/>
              <a:t>жіночого</a:t>
            </a:r>
            <a:r>
              <a:rPr lang="ru-RU" sz="1700" b="0" dirty="0"/>
              <a:t> (і </a:t>
            </a:r>
            <a:r>
              <a:rPr lang="ru-RU" sz="1700" b="0" dirty="0" err="1"/>
              <a:t>відміна</a:t>
            </a:r>
            <a:r>
              <a:rPr lang="ru-RU" sz="1700" b="0" dirty="0"/>
              <a:t>): молоко треба </a:t>
            </a:r>
            <a:r>
              <a:rPr lang="ru-RU" sz="1700" b="0" dirty="0" err="1"/>
              <a:t>котикі</a:t>
            </a:r>
            <a:r>
              <a:rPr lang="ru-RU" sz="1700" b="0" dirty="0"/>
              <a:t>, </a:t>
            </a:r>
            <a:r>
              <a:rPr lang="ru-RU" sz="1700" b="0" dirty="0" err="1"/>
              <a:t>під</a:t>
            </a:r>
            <a:r>
              <a:rPr lang="ru-RU" sz="1700" b="0" dirty="0"/>
              <a:t> </a:t>
            </a:r>
            <a:r>
              <a:rPr lang="ru-RU" sz="1700" b="0" dirty="0" err="1"/>
              <a:t>вікною</a:t>
            </a:r>
            <a:r>
              <a:rPr lang="ru-RU" sz="1700" b="0" dirty="0"/>
              <a:t>, </a:t>
            </a:r>
            <a:r>
              <a:rPr lang="ru-RU" sz="1700" b="0" dirty="0" err="1"/>
              <a:t>під</a:t>
            </a:r>
            <a:r>
              <a:rPr lang="ru-RU" sz="1700" b="0" dirty="0"/>
              <a:t> </a:t>
            </a:r>
            <a:r>
              <a:rPr lang="ru-RU" sz="1700" b="0" dirty="0" err="1"/>
              <a:t>деревой</a:t>
            </a:r>
            <a:r>
              <a:rPr lang="ru-RU" sz="1700" b="0" dirty="0"/>
              <a:t> і т.п. </a:t>
            </a:r>
            <a:r>
              <a:rPr lang="ru-RU" sz="1700" b="0" dirty="0" err="1"/>
              <a:t>Однак</a:t>
            </a:r>
            <a:r>
              <a:rPr lang="ru-RU" sz="1700" b="0" dirty="0"/>
              <a:t> </a:t>
            </a:r>
            <a:r>
              <a:rPr lang="ru-RU" sz="1700" b="0" dirty="0" err="1"/>
              <a:t>зазначимо</a:t>
            </a:r>
            <a:r>
              <a:rPr lang="ru-RU" sz="1700" b="0" dirty="0"/>
              <a:t>, </a:t>
            </a:r>
            <a:r>
              <a:rPr lang="ru-RU" sz="1700" b="0" dirty="0" err="1"/>
              <a:t>що</a:t>
            </a:r>
            <a:r>
              <a:rPr lang="ru-RU" sz="1700" b="0" dirty="0"/>
              <a:t>, за </a:t>
            </a:r>
            <a:r>
              <a:rPr lang="ru-RU" sz="1700" b="0" dirty="0" err="1"/>
              <a:t>даними</a:t>
            </a:r>
            <a:r>
              <a:rPr lang="ru-RU" sz="1700" b="0" dirty="0"/>
              <a:t> О. М. Гвоздева, і в норм</a:t>
            </a:r>
            <a:r>
              <a:rPr lang="en-US" sz="1700" b="0" dirty="0" err="1"/>
              <a:t>i</a:t>
            </a:r>
            <a:r>
              <a:rPr lang="en-US" sz="1700" b="0" dirty="0"/>
              <a:t> </a:t>
            </a:r>
            <a:r>
              <a:rPr lang="ru-RU" sz="1700" b="0" dirty="0" err="1"/>
              <a:t>засвоєння</a:t>
            </a:r>
            <a:r>
              <a:rPr lang="ru-RU" sz="1700" b="0" dirty="0"/>
              <a:t> </a:t>
            </a:r>
            <a:r>
              <a:rPr lang="ru-RU" sz="1700" b="0" dirty="0" err="1"/>
              <a:t>типів</a:t>
            </a:r>
            <a:r>
              <a:rPr lang="ru-RU" sz="1700" b="0" dirty="0"/>
              <a:t> </a:t>
            </a:r>
            <a:r>
              <a:rPr lang="ru-RU" sz="1700" b="0" dirty="0" err="1"/>
              <a:t>відмінювання</a:t>
            </a:r>
            <a:r>
              <a:rPr lang="ru-RU" sz="1700" b="0" dirty="0"/>
              <a:t> </a:t>
            </a:r>
            <a:r>
              <a:rPr lang="ru-RU" sz="1700" b="0" dirty="0" err="1"/>
              <a:t>також</a:t>
            </a:r>
            <a:r>
              <a:rPr lang="ru-RU" sz="1700" b="0" dirty="0"/>
              <a:t> </a:t>
            </a:r>
            <a:r>
              <a:rPr lang="ru-RU" sz="1700" b="0" dirty="0" err="1"/>
              <a:t>відбувається</a:t>
            </a:r>
            <a:r>
              <a:rPr lang="ru-RU" sz="1700" b="0" dirty="0"/>
              <a:t> </a:t>
            </a:r>
            <a:r>
              <a:rPr lang="ru-RU" sz="1700" b="0" dirty="0" err="1"/>
              <a:t>досить</a:t>
            </a:r>
            <a:r>
              <a:rPr lang="ru-RU" sz="1700" b="0" dirty="0"/>
              <a:t> </a:t>
            </a:r>
            <a:r>
              <a:rPr lang="ru-RU" sz="1700" b="0" dirty="0" err="1"/>
              <a:t>довго</a:t>
            </a:r>
            <a:r>
              <a:rPr lang="ru-RU" sz="1700" b="0" dirty="0"/>
              <a:t> і </a:t>
            </a:r>
            <a:r>
              <a:rPr lang="ru-RU" sz="1700" b="0" dirty="0" err="1"/>
              <a:t>завершується</a:t>
            </a:r>
            <a:r>
              <a:rPr lang="ru-RU" sz="1700" b="0" dirty="0"/>
              <a:t> </a:t>
            </a:r>
            <a:r>
              <a:rPr lang="ru-RU" sz="1700" b="0" dirty="0" err="1"/>
              <a:t>лише</a:t>
            </a:r>
            <a:r>
              <a:rPr lang="ru-RU" sz="1700" b="0" dirty="0"/>
              <a:t> в 5-6 </a:t>
            </a:r>
            <a:r>
              <a:rPr lang="ru-RU" sz="1700" b="0" dirty="0" err="1"/>
              <a:t>років</a:t>
            </a:r>
            <a:r>
              <a:rPr lang="ru-RU" sz="1700" b="0" dirty="0"/>
              <a:t>. </a:t>
            </a:r>
            <a:r>
              <a:rPr lang="ru-RU" sz="1700" b="0" dirty="0" err="1"/>
              <a:t>Набагато</a:t>
            </a:r>
            <a:r>
              <a:rPr lang="ru-RU" sz="1700" b="0" dirty="0"/>
              <a:t> </a:t>
            </a:r>
            <a:r>
              <a:rPr lang="ru-RU" sz="1700" b="0" dirty="0" err="1"/>
              <a:t>рідше</a:t>
            </a:r>
            <a:r>
              <a:rPr lang="ru-RU" sz="1700" b="0" dirty="0"/>
              <a:t> у старших </a:t>
            </a:r>
            <a:r>
              <a:rPr lang="ru-RU" sz="1700" b="0" dirty="0" err="1"/>
              <a:t>дошкільників</a:t>
            </a:r>
            <a:r>
              <a:rPr lang="ru-RU" sz="1700" b="0" dirty="0"/>
              <a:t> з </a:t>
            </a:r>
            <a:r>
              <a:rPr lang="ru-RU" sz="1700" b="0" dirty="0" err="1"/>
              <a:t>порушенням</a:t>
            </a:r>
            <a:r>
              <a:rPr lang="ru-RU" sz="1700" b="0" dirty="0"/>
              <a:t> </a:t>
            </a:r>
            <a:r>
              <a:rPr lang="ru-RU" sz="1700" b="0" dirty="0" err="1"/>
              <a:t>мовлення</a:t>
            </a:r>
            <a:r>
              <a:rPr lang="ru-RU" sz="1700" b="0" dirty="0"/>
              <a:t> </a:t>
            </a:r>
            <a:r>
              <a:rPr lang="ru-RU" sz="1700" b="0" dirty="0" err="1"/>
              <a:t>зустрічаються</a:t>
            </a:r>
            <a:r>
              <a:rPr lang="ru-RU" sz="1700" b="0" dirty="0"/>
              <a:t> </a:t>
            </a:r>
            <a:r>
              <a:rPr lang="ru-RU" sz="1700" b="0" dirty="0" err="1"/>
              <a:t>помилки</a:t>
            </a:r>
            <a:r>
              <a:rPr lang="ru-RU" sz="1700" b="0" dirty="0"/>
              <a:t> на </a:t>
            </a:r>
            <a:r>
              <a:rPr lang="ru-RU" sz="1700" b="0" dirty="0" err="1"/>
              <a:t>змішування</a:t>
            </a:r>
            <a:r>
              <a:rPr lang="ru-RU" sz="1700" b="0" dirty="0"/>
              <a:t> </a:t>
            </a:r>
            <a:r>
              <a:rPr lang="ru-RU" sz="1700" b="0" dirty="0" err="1"/>
              <a:t>родових</a:t>
            </a:r>
            <a:r>
              <a:rPr lang="ru-RU" sz="1700" b="0" dirty="0"/>
              <a:t> </a:t>
            </a:r>
            <a:r>
              <a:rPr lang="ru-RU" sz="1700" b="0" dirty="0" err="1"/>
              <a:t>ознак</a:t>
            </a:r>
            <a:r>
              <a:rPr lang="ru-RU" sz="1700" b="0" dirty="0"/>
              <a:t> при </a:t>
            </a:r>
            <a:r>
              <a:rPr lang="ru-RU" sz="1700" b="0" dirty="0" err="1"/>
              <a:t>узгодженні</a:t>
            </a:r>
            <a:r>
              <a:rPr lang="ru-RU" sz="1700" b="0" dirty="0"/>
              <a:t> </a:t>
            </a:r>
            <a:r>
              <a:rPr lang="ru-RU" sz="1700" b="0" dirty="0" err="1"/>
              <a:t>слів</a:t>
            </a:r>
            <a:r>
              <a:rPr lang="ru-RU" sz="1700" b="0" dirty="0"/>
              <a:t> у </a:t>
            </a:r>
            <a:r>
              <a:rPr lang="ru-RU" sz="1700" b="0" dirty="0" err="1"/>
              <a:t>словосполученнях</a:t>
            </a:r>
            <a:r>
              <a:rPr lang="ru-RU" sz="1700" b="0" dirty="0"/>
              <a:t>, </a:t>
            </a:r>
            <a:r>
              <a:rPr lang="ru-RU" sz="1700" b="0" dirty="0" err="1"/>
              <a:t>наприклад</a:t>
            </a:r>
            <a:r>
              <a:rPr lang="ru-RU" sz="1700" b="0" dirty="0"/>
              <a:t> </a:t>
            </a:r>
            <a:r>
              <a:rPr lang="ru-RU" sz="1700" b="0" dirty="0" err="1"/>
              <a:t>червона</a:t>
            </a:r>
            <a:r>
              <a:rPr lang="ru-RU" sz="1700" b="0" dirty="0"/>
              <a:t> барабан, хлопчик </a:t>
            </a:r>
            <a:r>
              <a:rPr lang="ru-RU" sz="1700" b="0" dirty="0" err="1"/>
              <a:t>знайшла</a:t>
            </a:r>
            <a:r>
              <a:rPr lang="ru-RU" sz="1700" b="0" dirty="0"/>
              <a:t> гриб і </a:t>
            </a:r>
            <a:r>
              <a:rPr lang="ru-RU" sz="1700" b="0" dirty="0" smtClean="0"/>
              <a:t>т.д</a:t>
            </a:r>
            <a:r>
              <a:rPr lang="ru-RU" sz="1700" b="0" dirty="0"/>
              <a:t>. (</a:t>
            </a:r>
            <a:r>
              <a:rPr lang="ru-RU" sz="1700" b="0" dirty="0" err="1"/>
              <a:t>хоча</a:t>
            </a:r>
            <a:r>
              <a:rPr lang="ru-RU" sz="1700" b="0" dirty="0"/>
              <a:t> в </a:t>
            </a:r>
            <a:r>
              <a:rPr lang="ru-RU" sz="1700" b="0" dirty="0" err="1"/>
              <a:t>нормі</a:t>
            </a:r>
            <a:r>
              <a:rPr lang="ru-RU" sz="1700" b="0" dirty="0"/>
              <a:t> такого роду </a:t>
            </a:r>
            <a:r>
              <a:rPr lang="ru-RU" sz="1700" b="0" dirty="0" err="1"/>
              <a:t>помилки</a:t>
            </a:r>
            <a:r>
              <a:rPr lang="ru-RU" sz="1700" b="0" dirty="0"/>
              <a:t> </a:t>
            </a:r>
            <a:r>
              <a:rPr lang="ru-RU" sz="1700" b="0" dirty="0" err="1"/>
              <a:t>спостерігаються</a:t>
            </a:r>
            <a:r>
              <a:rPr lang="ru-RU" sz="1700" b="0" dirty="0"/>
              <a:t> </a:t>
            </a:r>
            <a:r>
              <a:rPr lang="ru-RU" sz="1700" b="0" dirty="0" err="1"/>
              <a:t>лише</a:t>
            </a:r>
            <a:r>
              <a:rPr lang="ru-RU" sz="1700" b="0" dirty="0"/>
              <a:t> у </a:t>
            </a:r>
            <a:r>
              <a:rPr lang="ru-RU" sz="1700" b="0" dirty="0" err="1"/>
              <a:t>дітей</a:t>
            </a:r>
            <a:r>
              <a:rPr lang="ru-RU" sz="1700" b="0" dirty="0"/>
              <a:t> 2-2.3 </a:t>
            </a:r>
            <a:r>
              <a:rPr lang="ru-RU" sz="1700" b="0" dirty="0" err="1"/>
              <a:t>років</a:t>
            </a:r>
            <a:r>
              <a:rPr lang="ru-RU" sz="17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3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548680"/>
            <a:ext cx="5616624" cy="51125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b="0" dirty="0" smtClean="0"/>
              <a:t>		В </a:t>
            </a:r>
            <a:r>
              <a:rPr lang="ru-RU" b="0" dirty="0"/>
              <a:t>основному </a:t>
            </a:r>
            <a:r>
              <a:rPr lang="ru-RU" b="0" dirty="0" err="1"/>
              <a:t>визначаються</a:t>
            </a:r>
            <a:r>
              <a:rPr lang="ru-RU" b="0" dirty="0"/>
              <a:t> </a:t>
            </a:r>
            <a:r>
              <a:rPr lang="ru-RU" b="0" dirty="0" err="1"/>
              <a:t>помилки</a:t>
            </a:r>
            <a:r>
              <a:rPr lang="ru-RU" b="0" dirty="0"/>
              <a:t> </a:t>
            </a:r>
            <a:r>
              <a:rPr lang="ru-RU" b="0" dirty="0" err="1"/>
              <a:t>під</a:t>
            </a:r>
            <a:r>
              <a:rPr lang="ru-RU" b="0" dirty="0"/>
              <a:t> час </a:t>
            </a:r>
            <a:r>
              <a:rPr lang="ru-RU" b="0" dirty="0" err="1"/>
              <a:t>розрізнення</a:t>
            </a:r>
            <a:r>
              <a:rPr lang="ru-RU" b="0" dirty="0"/>
              <a:t> </a:t>
            </a:r>
            <a:r>
              <a:rPr lang="ru-RU" b="0" dirty="0" err="1"/>
              <a:t>середнього</a:t>
            </a:r>
            <a:r>
              <a:rPr lang="ru-RU" b="0" dirty="0"/>
              <a:t> роду, </a:t>
            </a:r>
            <a:r>
              <a:rPr lang="ru-RU" b="0" dirty="0" err="1"/>
              <a:t>діти</a:t>
            </a:r>
            <a:r>
              <a:rPr lang="ru-RU" b="0" dirty="0"/>
              <a:t> </a:t>
            </a:r>
            <a:r>
              <a:rPr lang="ru-RU" b="0" dirty="0" err="1"/>
              <a:t>плутають</a:t>
            </a:r>
            <a:r>
              <a:rPr lang="ru-RU" b="0" dirty="0"/>
              <a:t> </a:t>
            </a:r>
            <a:r>
              <a:rPr lang="ru-RU" b="0" dirty="0" err="1"/>
              <a:t>його</a:t>
            </a:r>
            <a:r>
              <a:rPr lang="ru-RU" b="0" dirty="0"/>
              <a:t> з </a:t>
            </a:r>
            <a:r>
              <a:rPr lang="ru-RU" b="0" dirty="0" err="1"/>
              <a:t>жіночим</a:t>
            </a:r>
            <a:r>
              <a:rPr lang="ru-RU" b="0" dirty="0"/>
              <a:t> (</a:t>
            </a:r>
            <a:r>
              <a:rPr lang="ru-RU" b="0" dirty="0" err="1"/>
              <a:t>червона</a:t>
            </a:r>
            <a:r>
              <a:rPr lang="ru-RU" b="0" dirty="0"/>
              <a:t> </a:t>
            </a:r>
            <a:r>
              <a:rPr lang="ru-RU" b="0" dirty="0" err="1"/>
              <a:t>яблуко</a:t>
            </a:r>
            <a:r>
              <a:rPr lang="ru-RU" b="0" dirty="0"/>
              <a:t>, зелена </a:t>
            </a:r>
            <a:r>
              <a:rPr lang="ru-RU" b="0" dirty="0" err="1"/>
              <a:t>плаття</a:t>
            </a:r>
            <a:r>
              <a:rPr lang="ru-RU" b="0" dirty="0"/>
              <a:t>, </a:t>
            </a:r>
            <a:r>
              <a:rPr lang="ru-RU" b="0" dirty="0" err="1"/>
              <a:t>жовта</a:t>
            </a:r>
            <a:r>
              <a:rPr lang="ru-RU" b="0" dirty="0"/>
              <a:t> </a:t>
            </a:r>
            <a:r>
              <a:rPr lang="ru-RU" b="0" dirty="0" err="1"/>
              <a:t>сонце</a:t>
            </a:r>
            <a:r>
              <a:rPr lang="ru-RU" b="0" dirty="0"/>
              <a:t>). </a:t>
            </a:r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свідчить</a:t>
            </a:r>
            <a:r>
              <a:rPr lang="ru-RU" b="0" dirty="0"/>
              <a:t> про </a:t>
            </a:r>
            <a:r>
              <a:rPr lang="ru-RU" b="0" dirty="0" err="1"/>
              <a:t>недостатню</a:t>
            </a:r>
            <a:r>
              <a:rPr lang="ru-RU" b="0" dirty="0"/>
              <a:t> </a:t>
            </a:r>
            <a:r>
              <a:rPr lang="ru-RU" b="0" dirty="0" err="1"/>
              <a:t>спрямованість</a:t>
            </a:r>
            <a:r>
              <a:rPr lang="ru-RU" b="0" dirty="0"/>
              <a:t> </a:t>
            </a:r>
            <a:r>
              <a:rPr lang="ru-RU" b="0" dirty="0" err="1"/>
              <a:t>уваги</a:t>
            </a:r>
            <a:r>
              <a:rPr lang="ru-RU" b="0" dirty="0"/>
              <a:t> </a:t>
            </a:r>
            <a:r>
              <a:rPr lang="ru-RU" b="0" dirty="0" err="1"/>
              <a:t>дітей</a:t>
            </a:r>
            <a:r>
              <a:rPr lang="ru-RU" b="0" dirty="0"/>
              <a:t> на </a:t>
            </a:r>
            <a:r>
              <a:rPr lang="ru-RU" b="0" dirty="0" err="1"/>
              <a:t>граматичне</a:t>
            </a:r>
            <a:r>
              <a:rPr lang="ru-RU" b="0" dirty="0"/>
              <a:t> </a:t>
            </a:r>
            <a:r>
              <a:rPr lang="ru-RU" b="0" dirty="0" err="1"/>
              <a:t>оформлення</a:t>
            </a:r>
            <a:r>
              <a:rPr lang="ru-RU" b="0" dirty="0"/>
              <a:t> </a:t>
            </a:r>
            <a:r>
              <a:rPr lang="ru-RU" b="0" dirty="0" err="1"/>
              <a:t>мовлення</a:t>
            </a:r>
            <a:r>
              <a:rPr lang="ru-RU" b="0" dirty="0"/>
              <a:t>,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труднощі</a:t>
            </a:r>
            <a:r>
              <a:rPr lang="ru-RU" b="0" dirty="0"/>
              <a:t> симультанного (</a:t>
            </a:r>
            <a:r>
              <a:rPr lang="ru-RU" b="0" dirty="0" err="1"/>
              <a:t>одночасного</a:t>
            </a:r>
            <a:r>
              <a:rPr lang="ru-RU" b="0" dirty="0"/>
              <a:t>) </a:t>
            </a:r>
            <a:r>
              <a:rPr lang="ru-RU" b="0" dirty="0" err="1"/>
              <a:t>охоплення</a:t>
            </a:r>
            <a:r>
              <a:rPr lang="ru-RU" b="0" dirty="0"/>
              <a:t> </a:t>
            </a:r>
            <a:r>
              <a:rPr lang="ru-RU" b="0" dirty="0" err="1"/>
              <a:t>синтаксичних</a:t>
            </a:r>
            <a:r>
              <a:rPr lang="ru-RU" b="0" dirty="0"/>
              <a:t> </a:t>
            </a:r>
            <a:r>
              <a:rPr lang="ru-RU" b="0" dirty="0" err="1"/>
              <a:t>зв‘язків</a:t>
            </a:r>
            <a:r>
              <a:rPr lang="ru-RU" b="0" dirty="0"/>
              <a:t> </a:t>
            </a:r>
            <a:r>
              <a:rPr lang="ru-RU" b="0" dirty="0" err="1"/>
              <a:t>слів</a:t>
            </a:r>
            <a:r>
              <a:rPr lang="ru-RU" b="0" dirty="0"/>
              <a:t> у </a:t>
            </a:r>
            <a:r>
              <a:rPr lang="ru-RU" b="0" dirty="0" err="1"/>
              <a:t>словосполученні</a:t>
            </a:r>
            <a:r>
              <a:rPr lang="ru-RU" b="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b="0" dirty="0" smtClean="0"/>
              <a:t>		</a:t>
            </a:r>
            <a:r>
              <a:rPr lang="ru-RU" b="0" dirty="0" err="1" smtClean="0"/>
              <a:t>Формування</a:t>
            </a:r>
            <a:r>
              <a:rPr lang="ru-RU" b="0" dirty="0"/>
              <a:t>, </a:t>
            </a:r>
            <a:r>
              <a:rPr lang="ru-RU" b="0" dirty="0" err="1"/>
              <a:t>розуміння</a:t>
            </a:r>
            <a:r>
              <a:rPr lang="ru-RU" b="0" dirty="0"/>
              <a:t> та </a:t>
            </a:r>
            <a:r>
              <a:rPr lang="ru-RU" b="0" dirty="0" err="1"/>
              <a:t>вживання</a:t>
            </a:r>
            <a:r>
              <a:rPr lang="ru-RU" b="0" dirty="0"/>
              <a:t> </a:t>
            </a:r>
            <a:r>
              <a:rPr lang="ru-RU" b="0" dirty="0" err="1"/>
              <a:t>граматичної</a:t>
            </a:r>
            <a:r>
              <a:rPr lang="ru-RU" b="0" dirty="0"/>
              <a:t> </a:t>
            </a:r>
            <a:r>
              <a:rPr lang="ru-RU" b="0" dirty="0" err="1"/>
              <a:t>категорії</a:t>
            </a:r>
            <a:r>
              <a:rPr lang="ru-RU" b="0" dirty="0"/>
              <a:t> роду </a:t>
            </a:r>
            <a:r>
              <a:rPr lang="ru-RU" b="0" dirty="0" err="1"/>
              <a:t>відбувається</a:t>
            </a:r>
            <a:r>
              <a:rPr lang="ru-RU" b="0" dirty="0"/>
              <a:t> у </a:t>
            </a:r>
            <a:r>
              <a:rPr lang="ru-RU" b="0" dirty="0" err="1"/>
              <a:t>процесі</a:t>
            </a:r>
            <a:r>
              <a:rPr lang="ru-RU" b="0" dirty="0"/>
              <a:t> </a:t>
            </a:r>
            <a:r>
              <a:rPr lang="ru-RU" b="0" dirty="0" err="1"/>
              <a:t>спеціально</a:t>
            </a:r>
            <a:r>
              <a:rPr lang="ru-RU" b="0" dirty="0"/>
              <a:t> </a:t>
            </a:r>
            <a:r>
              <a:rPr lang="ru-RU" b="0" dirty="0" err="1"/>
              <a:t>організованого</a:t>
            </a:r>
            <a:r>
              <a:rPr lang="ru-RU" b="0" dirty="0"/>
              <a:t> </a:t>
            </a:r>
            <a:r>
              <a:rPr lang="ru-RU" b="0" dirty="0" err="1"/>
              <a:t>корекційного</a:t>
            </a:r>
            <a:r>
              <a:rPr lang="ru-RU" b="0" dirty="0"/>
              <a:t> </a:t>
            </a:r>
            <a:r>
              <a:rPr lang="ru-RU" b="0" dirty="0" err="1"/>
              <a:t>навчання</a:t>
            </a:r>
            <a:r>
              <a:rPr lang="ru-RU" b="0" dirty="0"/>
              <a:t>, </a:t>
            </a:r>
            <a:r>
              <a:rPr lang="ru-RU" b="0" dirty="0" err="1"/>
              <a:t>серією</a:t>
            </a:r>
            <a:r>
              <a:rPr lang="ru-RU" b="0" dirty="0"/>
              <a:t> </a:t>
            </a:r>
            <a:r>
              <a:rPr lang="ru-RU" b="0" dirty="0" err="1"/>
              <a:t>вправ</a:t>
            </a:r>
            <a:r>
              <a:rPr lang="ru-RU" b="0" dirty="0"/>
              <a:t>, </a:t>
            </a:r>
            <a:r>
              <a:rPr lang="ru-RU" b="0" dirty="0" err="1"/>
              <a:t>ігор</a:t>
            </a:r>
            <a:r>
              <a:rPr lang="ru-RU" b="0" dirty="0"/>
              <a:t>, </a:t>
            </a:r>
            <a:r>
              <a:rPr lang="ru-RU" b="0" dirty="0" err="1"/>
              <a:t>завдань</a:t>
            </a:r>
            <a:r>
              <a:rPr lang="ru-RU" b="0" dirty="0"/>
              <a:t> 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послідовно</a:t>
            </a:r>
            <a:r>
              <a:rPr lang="ru-RU" b="0" dirty="0"/>
              <a:t> </a:t>
            </a:r>
            <a:r>
              <a:rPr lang="ru-RU" b="0" dirty="0" err="1"/>
              <a:t>ускладнюються</a:t>
            </a:r>
            <a:r>
              <a:rPr lang="ru-RU" b="0" dirty="0"/>
              <a:t> (</a:t>
            </a:r>
            <a:r>
              <a:rPr lang="ru-RU" b="0" dirty="0" err="1"/>
              <a:t>від</a:t>
            </a:r>
            <a:r>
              <a:rPr lang="ru-RU" b="0" dirty="0"/>
              <a:t> </a:t>
            </a:r>
            <a:r>
              <a:rPr lang="ru-RU" b="0" dirty="0" err="1"/>
              <a:t>розуміння</a:t>
            </a:r>
            <a:r>
              <a:rPr lang="ru-RU" b="0" dirty="0"/>
              <a:t> до </a:t>
            </a:r>
            <a:r>
              <a:rPr lang="ru-RU" b="0" dirty="0" err="1"/>
              <a:t>вживання</a:t>
            </a:r>
            <a:r>
              <a:rPr lang="ru-RU" b="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ru-RU" b="0" dirty="0" smtClean="0"/>
              <a:t>		</a:t>
            </a:r>
            <a:endParaRPr lang="ru-RU" b="0" dirty="0"/>
          </a:p>
        </p:txBody>
      </p:sp>
      <p:pic>
        <p:nvPicPr>
          <p:cNvPr id="8194" name="Picture 2" descr="D:\АААААААА З ВАЙБЕРА Синиця\Роди\зображення_viber_2022-05-18_21-39-38-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1" t="34880" r="29762"/>
          <a:stretch/>
        </p:blipFill>
        <p:spPr bwMode="auto">
          <a:xfrm>
            <a:off x="611560" y="908720"/>
            <a:ext cx="23410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/>
          <a:lstStyle/>
          <a:p>
            <a:pPr algn="ctr"/>
            <a:r>
              <a:rPr lang="ru-RU" dirty="0" err="1"/>
              <a:t>Категорію</a:t>
            </a:r>
            <a:r>
              <a:rPr lang="ru-RU" dirty="0"/>
              <a:t> роду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через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іменників</a:t>
            </a:r>
            <a:r>
              <a:rPr lang="ru-RU" dirty="0"/>
              <a:t> </a:t>
            </a:r>
            <a:r>
              <a:rPr lang="ru-RU" dirty="0" err="1"/>
              <a:t>чоловічого</a:t>
            </a:r>
            <a:r>
              <a:rPr lang="ru-RU" dirty="0"/>
              <a:t>, </a:t>
            </a:r>
            <a:r>
              <a:rPr lang="ru-RU" dirty="0" err="1"/>
              <a:t>жіночого</a:t>
            </a:r>
            <a:r>
              <a:rPr lang="ru-RU" dirty="0"/>
              <a:t> та </a:t>
            </a:r>
            <a:r>
              <a:rPr lang="ru-RU" dirty="0" err="1"/>
              <a:t>середнього</a:t>
            </a:r>
            <a:r>
              <a:rPr lang="ru-RU" dirty="0"/>
              <a:t> роду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0" dirty="0" smtClean="0"/>
              <a:t>1</a:t>
            </a:r>
            <a:r>
              <a:rPr lang="ru-RU" b="0" dirty="0"/>
              <a:t>.	</a:t>
            </a:r>
            <a:r>
              <a:rPr lang="ru-RU" b="0" dirty="0" err="1" smtClean="0"/>
              <a:t>Із</a:t>
            </a:r>
            <a:r>
              <a:rPr lang="ru-RU" b="0" dirty="0" smtClean="0"/>
              <a:t>  </a:t>
            </a:r>
            <a:r>
              <a:rPr lang="ru-RU" dirty="0" err="1"/>
              <a:t>займенниками</a:t>
            </a:r>
            <a:r>
              <a:rPr lang="ru-RU" dirty="0"/>
              <a:t>  - </a:t>
            </a:r>
            <a:r>
              <a:rPr lang="ru-RU" b="0" dirty="0"/>
              <a:t>МІЙ - ТВІЙ, МОЯ – ТВОЯ, </a:t>
            </a:r>
            <a:r>
              <a:rPr lang="ru-RU" b="0" dirty="0" smtClean="0"/>
              <a:t>МОЇ – ТВОЇ </a:t>
            </a:r>
            <a:r>
              <a:rPr lang="ru-RU" b="0" dirty="0" err="1" smtClean="0"/>
              <a:t>пізніше</a:t>
            </a:r>
            <a:r>
              <a:rPr lang="ru-RU" b="0" dirty="0" smtClean="0"/>
              <a:t> </a:t>
            </a:r>
            <a:r>
              <a:rPr lang="ru-RU" b="0" dirty="0"/>
              <a:t>МОЄ – ТВОЄ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іменником</a:t>
            </a:r>
            <a:r>
              <a:rPr lang="ru-RU" b="0" dirty="0"/>
              <a:t> </a:t>
            </a:r>
            <a:r>
              <a:rPr lang="ru-RU" b="0" dirty="0" err="1"/>
              <a:t>чоловічого</a:t>
            </a:r>
            <a:r>
              <a:rPr lang="ru-RU" b="0" dirty="0"/>
              <a:t> і </a:t>
            </a:r>
            <a:r>
              <a:rPr lang="ru-RU" b="0" dirty="0" err="1"/>
              <a:t>жіночого</a:t>
            </a:r>
            <a:r>
              <a:rPr lang="ru-RU" b="0" dirty="0"/>
              <a:t> роду (</a:t>
            </a:r>
            <a:r>
              <a:rPr lang="ru-RU" b="0" dirty="0" err="1"/>
              <a:t>пізніше</a:t>
            </a:r>
            <a:r>
              <a:rPr lang="ru-RU" b="0" dirty="0"/>
              <a:t> </a:t>
            </a:r>
            <a:r>
              <a:rPr lang="ru-RU" b="0" dirty="0" err="1"/>
              <a:t>середній</a:t>
            </a:r>
            <a:r>
              <a:rPr lang="ru-RU" b="0" dirty="0"/>
              <a:t> </a:t>
            </a:r>
            <a:r>
              <a:rPr lang="ru-RU" b="0" dirty="0" err="1"/>
              <a:t>рід</a:t>
            </a:r>
            <a:r>
              <a:rPr lang="ru-RU" b="0" dirty="0"/>
              <a:t>). </a:t>
            </a:r>
            <a:r>
              <a:rPr lang="ru-RU" b="0" dirty="0" err="1"/>
              <a:t>Ігри</a:t>
            </a:r>
            <a:r>
              <a:rPr lang="ru-RU" b="0" dirty="0"/>
              <a:t>: «У мене, у тебе», «Чий, чия».</a:t>
            </a:r>
          </a:p>
        </p:txBody>
      </p:sp>
      <p:pic>
        <p:nvPicPr>
          <p:cNvPr id="3076" name="Picture 4" descr="D:\АААААААА З ВАЙБЕРА Синиця\Роди\зображення_viber_2022-05-18_21-34-10-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6" t="28348" r="30185" b="31026"/>
          <a:stretch/>
        </p:blipFill>
        <p:spPr bwMode="auto">
          <a:xfrm>
            <a:off x="201214" y="1961626"/>
            <a:ext cx="18288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АААААААА З ВАЙБЕРА Синиця\Роди\зображення_viber_2022-05-18_21-34-12-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t="29018" r="30184" b="31474"/>
          <a:stretch/>
        </p:blipFill>
        <p:spPr bwMode="auto">
          <a:xfrm>
            <a:off x="2339752" y="2016054"/>
            <a:ext cx="1850571" cy="1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АААААААА З ВАЙБЕРА Синиця\Роди\зображення_viber_2022-05-18_21-34-15-8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 t="27718" r="30411" b="30163"/>
          <a:stretch/>
        </p:blipFill>
        <p:spPr bwMode="auto">
          <a:xfrm>
            <a:off x="6948264" y="1862358"/>
            <a:ext cx="1895737" cy="20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АААААААА З ВАЙБЕРА Синиця\Роди\зображення_viber_2022-05-18_21-34-17-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6" t="-16964" r="3456" b="16964"/>
          <a:stretch/>
        </p:blipFill>
        <p:spPr bwMode="auto">
          <a:xfrm>
            <a:off x="-70928" y="3767945"/>
            <a:ext cx="2100943" cy="21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АААААААА З ВАЙБЕРА Синиця\Роди\зображення_viber_2022-05-18_21-34-20-6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1"/>
          <a:stretch/>
        </p:blipFill>
        <p:spPr bwMode="auto">
          <a:xfrm>
            <a:off x="2299006" y="4164293"/>
            <a:ext cx="2085416" cy="17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АААААААА З ВАЙБЕРА Синиця\Роди\зображення_viber_2022-05-18_21-34-25-36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8"/>
          <a:stretch/>
        </p:blipFill>
        <p:spPr bwMode="auto">
          <a:xfrm>
            <a:off x="6669225" y="4048742"/>
            <a:ext cx="2192762" cy="18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АААААААА З ВАЙБЕРА Синиця\Роди\зображення_viber_2022-05-18_21-34-14-10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27009" r="28341" b="31249"/>
          <a:stretch/>
        </p:blipFill>
        <p:spPr bwMode="auto">
          <a:xfrm>
            <a:off x="4499992" y="1911388"/>
            <a:ext cx="1982943" cy="20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АААААААА З ВАЙБЕРА Синиця\Роди\зображення_viber_2022-05-18_21-34-23-79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6"/>
          <a:stretch/>
        </p:blipFill>
        <p:spPr bwMode="auto">
          <a:xfrm>
            <a:off x="4499992" y="4053692"/>
            <a:ext cx="2024153" cy="17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14289"/>
            <a:ext cx="7520940" cy="4347821"/>
          </a:xfrm>
        </p:spPr>
        <p:txBody>
          <a:bodyPr/>
          <a:lstStyle/>
          <a:p>
            <a:r>
              <a:rPr lang="ru-RU" dirty="0"/>
              <a:t>2.	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числівниками</a:t>
            </a:r>
            <a:r>
              <a:rPr lang="ru-RU" dirty="0"/>
              <a:t> – один – одна, </a:t>
            </a:r>
            <a:r>
              <a:rPr lang="ru-RU" dirty="0" err="1" smtClean="0"/>
              <a:t>одне,пізніше</a:t>
            </a:r>
            <a:r>
              <a:rPr lang="ru-RU" dirty="0" smtClean="0"/>
              <a:t> </a:t>
            </a:r>
            <a:r>
              <a:rPr lang="ru-RU" dirty="0"/>
              <a:t>два – </a:t>
            </a:r>
            <a:r>
              <a:rPr lang="ru-RU" dirty="0" err="1"/>
              <a:t>дві</a:t>
            </a:r>
            <a:r>
              <a:rPr lang="ru-RU" dirty="0"/>
              <a:t> та один – </a:t>
            </a:r>
            <a:r>
              <a:rPr lang="ru-RU" dirty="0" err="1"/>
              <a:t>п’ять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D:\АААААААА З ВАЙБЕРА Синиця\Роди\зображення_viber_2022-05-18_21-41-42-1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6774" r="14048" b="27528"/>
          <a:stretch/>
        </p:blipFill>
        <p:spPr bwMode="auto">
          <a:xfrm>
            <a:off x="2843808" y="908720"/>
            <a:ext cx="3200400" cy="18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АААААААА З ВАЙБЕРА Синиця\Роди\зображення_viber_2022-05-18_21-41-43-5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8828" r="23059" b="5723"/>
          <a:stretch/>
        </p:blipFill>
        <p:spPr bwMode="auto">
          <a:xfrm>
            <a:off x="6300192" y="908720"/>
            <a:ext cx="2155372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АААААААА З ВАЙБЕРА Синиця\Роди\зображення_viber_2022-05-18_21-41-44-8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10777" r="21548" b="6068"/>
          <a:stretch/>
        </p:blipFill>
        <p:spPr bwMode="auto">
          <a:xfrm>
            <a:off x="395536" y="1052736"/>
            <a:ext cx="2102071" cy="22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АААААААА З ВАЙБЕРА Синиця\Роди\зображення_viber_2022-05-18_21-41-46-0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9048" r="23140" b="6189"/>
          <a:stretch/>
        </p:blipFill>
        <p:spPr bwMode="auto">
          <a:xfrm>
            <a:off x="781337" y="3861048"/>
            <a:ext cx="2062471" cy="23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АААААААА З ВАЙБЕРА Синиця\Роди\зображення_viber_2022-05-18_21-41-47-26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5714" r="9524" b="2858"/>
          <a:stretch/>
        </p:blipFill>
        <p:spPr bwMode="auto">
          <a:xfrm>
            <a:off x="3413565" y="3129406"/>
            <a:ext cx="3984259" cy="33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4419829"/>
          </a:xfrm>
        </p:spPr>
        <p:txBody>
          <a:bodyPr/>
          <a:lstStyle/>
          <a:p>
            <a:r>
              <a:rPr lang="ru-RU" dirty="0"/>
              <a:t>3.	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прикметниками</a:t>
            </a:r>
            <a:r>
              <a:rPr lang="ru-RU" dirty="0"/>
              <a:t> –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,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характерних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великий, меленький, (</a:t>
            </a:r>
            <a:r>
              <a:rPr lang="ru-RU" dirty="0" err="1"/>
              <a:t>чол</a:t>
            </a:r>
            <a:r>
              <a:rPr lang="ru-RU" dirty="0"/>
              <a:t>., </a:t>
            </a:r>
            <a:r>
              <a:rPr lang="ru-RU" dirty="0" err="1"/>
              <a:t>жін</a:t>
            </a:r>
            <a:r>
              <a:rPr lang="ru-RU" dirty="0"/>
              <a:t>., а </a:t>
            </a:r>
            <a:r>
              <a:rPr lang="ru-RU" dirty="0" err="1"/>
              <a:t>потім</a:t>
            </a:r>
            <a:r>
              <a:rPr lang="ru-RU" dirty="0"/>
              <a:t> сер. </a:t>
            </a:r>
            <a:r>
              <a:rPr lang="ru-RU" dirty="0" err="1"/>
              <a:t>рід</a:t>
            </a:r>
            <a:r>
              <a:rPr lang="ru-RU" dirty="0"/>
              <a:t>),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додаємо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та форму.</a:t>
            </a:r>
          </a:p>
        </p:txBody>
      </p:sp>
      <p:pic>
        <p:nvPicPr>
          <p:cNvPr id="5123" name="Picture 3" descr="D:\АААААААА З ВАЙБЕРА Синиця\Роди\зображення_viber_2022-05-18_21-36-49-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789040" cy="26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АААААААА З ВАЙБЕРА Синиця\Роди\зображення_viber_2022-05-18_21-36-01-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6" y="4005064"/>
            <a:ext cx="3096344" cy="1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АААААААА З ВАЙБЕРА Синиця\Роди\зображення_viber_2022-05-18_21-36-53-2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5636" r="5555" b="20967"/>
          <a:stretch/>
        </p:blipFill>
        <p:spPr bwMode="auto">
          <a:xfrm>
            <a:off x="3995936" y="1916832"/>
            <a:ext cx="44109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/>
          <a:lstStyle/>
          <a:p>
            <a:r>
              <a:rPr lang="ru-RU" dirty="0"/>
              <a:t>4.	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займенниками</a:t>
            </a:r>
            <a:r>
              <a:rPr lang="ru-RU" dirty="0"/>
              <a:t> – </a:t>
            </a:r>
            <a:r>
              <a:rPr lang="ru-RU" dirty="0" err="1"/>
              <a:t>він</a:t>
            </a:r>
            <a:r>
              <a:rPr lang="ru-RU" dirty="0"/>
              <a:t>, вона (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слова за </a:t>
            </a:r>
            <a:r>
              <a:rPr lang="ru-RU" dirty="0" err="1"/>
              <a:t>статевою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)</a:t>
            </a:r>
          </a:p>
        </p:txBody>
      </p:sp>
      <p:pic>
        <p:nvPicPr>
          <p:cNvPr id="6146" name="Picture 2" descr="D:\АААААААА З ВАЙБЕРА Синиця\Роди\зображення_viber_2022-05-18_21-34-51-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t="3572" r="30357" b="35714"/>
          <a:stretch/>
        </p:blipFill>
        <p:spPr bwMode="auto">
          <a:xfrm>
            <a:off x="323528" y="1351281"/>
            <a:ext cx="1663757" cy="12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АААААААА З ВАЙБЕРА Синиця\Роди\зображення_viber_2022-05-18_21-34-53-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3968" r="29464" b="34921"/>
          <a:stretch/>
        </p:blipFill>
        <p:spPr bwMode="auto">
          <a:xfrm>
            <a:off x="2555776" y="1351281"/>
            <a:ext cx="1884535" cy="14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АААААААА З ВАЙБЕРА Синиця\Роди\зображення_viber_2022-05-18_21-34-57-5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0" b="5957"/>
          <a:stretch/>
        </p:blipFill>
        <p:spPr bwMode="auto">
          <a:xfrm>
            <a:off x="162879" y="2924944"/>
            <a:ext cx="1796143" cy="25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АААААААА З ВАЙБЕРА Синиця\Роди\зображення_viber_2022-05-18_21-35-00-6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r="10253" b="5561"/>
          <a:stretch/>
        </p:blipFill>
        <p:spPr bwMode="auto">
          <a:xfrm>
            <a:off x="2555776" y="2848643"/>
            <a:ext cx="1746785" cy="25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АААААААА З ВАЙБЕРА Синиця\Роди\зображення_viber_2022-05-18_21-37-38-3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37591"/>
            <a:ext cx="1976569" cy="26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АААААААА З ВАЙБЕРА Синиця\Роди\зображення_viber_2022-05-18_21-37-39-5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00" y="2603443"/>
            <a:ext cx="2039271" cy="27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171</TotalTime>
  <Words>39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  ЗДО «Центр Пагінець»   ВЖИВАННЯ ГРАМАТИЧНИХ КАТЕГОРІЙ РОДУ ІМЕННИКІВ У ДІТЕЙ З ПОРУШЕНЯМИ МОВЛЕННЯ </vt:lpstr>
      <vt:lpstr>Презентация PowerPoint</vt:lpstr>
      <vt:lpstr>Категорія 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2022-05-24T18:17:30Z</dcterms:created>
  <dcterms:modified xsi:type="dcterms:W3CDTF">2022-05-26T17:38:31Z</dcterms:modified>
</cp:coreProperties>
</file>